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2" r:id="rId4"/>
    <p:sldId id="263" r:id="rId5"/>
    <p:sldId id="293" r:id="rId6"/>
    <p:sldId id="265" r:id="rId7"/>
    <p:sldId id="266" r:id="rId8"/>
    <p:sldId id="268" r:id="rId9"/>
    <p:sldId id="269" r:id="rId10"/>
    <p:sldId id="275" r:id="rId11"/>
    <p:sldId id="270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6" r:id="rId25"/>
    <p:sldId id="271" r:id="rId26"/>
    <p:sldId id="272" r:id="rId27"/>
    <p:sldId id="288" r:id="rId28"/>
    <p:sldId id="289" r:id="rId29"/>
    <p:sldId id="290" r:id="rId30"/>
    <p:sldId id="291" r:id="rId31"/>
    <p:sldId id="294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7EF469-969E-4999-ABA7-60235B63303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5355CF-E19B-4C7A-A9FB-6ED6BD633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3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2EDF72-851A-42F9-BEBE-2C74A8696CA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8D652B-C5DA-44BD-AB1F-162234C29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1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513369-5699-4CCE-93DA-0A9354F6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443051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08955C-C1E9-4B08-A66E-790BD8E5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2A3-FB8D-4AA2-958C-7D5BB2733BC6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83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12C8C25-4EA4-4564-85BA-7501FDF5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1181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0202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AC377B-A65B-441A-A4D3-5A55E9CA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42DD1E-B604-4CF9-84C0-92B6A216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4000"/>
            <a:ext cx="11102400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51B81A-12E4-442C-915C-9197F9F22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080800" cy="30636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08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7A5EF7-F88C-4DCB-9C39-9F8D0C84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3868CC-6BE0-4AB2-A67B-5298DEB5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000" cy="1436400"/>
          </a:xfrm>
        </p:spPr>
        <p:txBody>
          <a:bodyPr lIns="540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22044AC-C9DC-4068-9615-DF2800833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000" cy="315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29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D73E675-FD77-4D0B-9FD8-BA09CC9C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6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762ED42-C67E-4919-B2E8-E30110AF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0"/>
            <a:ext cx="8111066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2A9CE5-95E8-458E-9040-B0251FBF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FFB599D-9511-47E4-8A64-0206C2AAAF47}"/>
              </a:ext>
            </a:extLst>
          </p:cNvPr>
          <p:cNvSpPr/>
          <p:nvPr/>
        </p:nvSpPr>
        <p:spPr>
          <a:xfrm>
            <a:off x="8111067" y="10196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942CE0-4AC8-4CA7-A53A-3630340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800" y="828000"/>
            <a:ext cx="3434400" cy="4320000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203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7CE760-6D02-4D82-B473-AF7356A8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5941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5836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352236-2EC3-4042-806B-30EA689C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BFD4EB-258F-4EA7-8341-D8AAACD5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69C1-7C85-4A20-B1E0-516FF7D5123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4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D7232F-6567-4478-A980-A756C72F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1726F7-A1D1-4F7D-A6A9-F4BE37A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0284"/>
            <a:ext cx="11096477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1B3125-4D60-4C8B-8468-32E19AAC1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1"/>
            <a:ext cx="11080750" cy="306434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9E5169-77CD-422C-B61A-44FA1256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14A899-67D6-40BC-8EE2-7F21AD2D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324" cy="1435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37381A-A174-44E9-B0E4-503D67E36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324" cy="3151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89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DC7D93-812A-44EF-8162-A5D520F0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59DCAD-DB1A-4352-8836-E929632D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8111065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9C65DB-15A3-40B1-BBEC-ED2A1BA1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878B443-A221-472B-9B31-D2923602B620}"/>
              </a:ext>
            </a:extLst>
          </p:cNvPr>
          <p:cNvSpPr/>
          <p:nvPr/>
        </p:nvSpPr>
        <p:spPr>
          <a:xfrm>
            <a:off x="8111066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BC222D1-C306-4567-A343-C722A115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064" y="828742"/>
            <a:ext cx="3432935" cy="4318445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9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AC8430-1514-4873-ABE5-EA31EA5A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B84E45-4AEA-4831-9B87-14B35171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Formaat </a:t>
            </a:r>
            <a:br>
              <a:rPr lang="nl-NL" dirty="0"/>
            </a:br>
            <a:r>
              <a:rPr lang="nl-NL" dirty="0"/>
              <a:t>16:9 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CFFBB0-A4A8-48C7-A271-8455A1541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000" y="5473804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Format </a:t>
            </a:r>
            <a:br>
              <a:rPr lang="nl-NL" dirty="0"/>
            </a:br>
            <a:r>
              <a:rPr lang="nl-NL" dirty="0"/>
              <a:t>16:9 INT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CF265D-E83E-4BC2-8036-5C85388D4F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123test.com/disc-personality-test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19550" y="1454199"/>
            <a:ext cx="8172450" cy="3449638"/>
          </a:xfrm>
        </p:spPr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5400" dirty="0" smtClean="0"/>
              <a:t>Who </a:t>
            </a:r>
            <a:r>
              <a:rPr lang="en-GB" altLang="en-US" sz="5400" dirty="0"/>
              <a:t>are you?</a:t>
            </a:r>
            <a:br>
              <a:rPr lang="en-GB" altLang="en-US" sz="5400" dirty="0"/>
            </a:br>
            <a:r>
              <a:rPr lang="en-GB" altLang="en-US" sz="5400" dirty="0" smtClean="0"/>
              <a:t/>
            </a:r>
            <a:br>
              <a:rPr lang="en-GB" altLang="en-US" sz="5400" dirty="0" smtClean="0"/>
            </a:br>
            <a:r>
              <a:rPr lang="en-GB" altLang="en-US" sz="5400" dirty="0" smtClean="0"/>
              <a:t>For </a:t>
            </a:r>
            <a:r>
              <a:rPr lang="en-GB" altLang="en-US" sz="5400" dirty="0"/>
              <a:t>yourself </a:t>
            </a:r>
            <a:r>
              <a:rPr lang="en-GB" altLang="en-US" sz="5400" i="1" dirty="0">
                <a:solidFill>
                  <a:srgbClr val="65B9E4"/>
                </a:solidFill>
              </a:rPr>
              <a:t>and</a:t>
            </a:r>
            <a:br>
              <a:rPr lang="en-GB" altLang="en-US" sz="5400" i="1" dirty="0">
                <a:solidFill>
                  <a:srgbClr val="65B9E4"/>
                </a:solidFill>
              </a:rPr>
            </a:br>
            <a:r>
              <a:rPr lang="en-GB" altLang="en-US" sz="5400" dirty="0"/>
              <a:t>for your environment</a:t>
            </a:r>
            <a:br>
              <a:rPr lang="en-GB" altLang="en-US" sz="5400" dirty="0"/>
            </a:b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19550" y="5202238"/>
            <a:ext cx="8172450" cy="1655762"/>
          </a:xfrm>
        </p:spPr>
        <p:txBody>
          <a:bodyPr/>
          <a:lstStyle/>
          <a:p>
            <a:r>
              <a:rPr lang="en-GB" dirty="0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course</a:t>
            </a:r>
          </a:p>
          <a:p>
            <a:r>
              <a:rPr lang="nl-NL" dirty="0" err="1"/>
              <a:t>b</a:t>
            </a:r>
            <a:r>
              <a:rPr lang="nl-NL" dirty="0" err="1" smtClean="0"/>
              <a:t>y</a:t>
            </a:r>
            <a:r>
              <a:rPr lang="nl-NL" dirty="0" smtClean="0"/>
              <a:t> Jan Bollen</a:t>
            </a:r>
          </a:p>
          <a:p>
            <a:r>
              <a:rPr lang="nl-NL" dirty="0" smtClean="0"/>
              <a:t>j.w.bollen@saxion.nl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1849717"/>
            <a:ext cx="401955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</a:rPr>
              <a:t>DISC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personality </a:t>
            </a:r>
            <a:r>
              <a:rPr lang="en-US" sz="5400" dirty="0" smtClean="0">
                <a:solidFill>
                  <a:schemeClr val="bg1"/>
                </a:solidFill>
              </a:rPr>
              <a:t>analysis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10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Dominance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Driver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6225" y="825391"/>
            <a:ext cx="81057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l-NL" sz="3600" dirty="0"/>
              <a:t>Will </a:t>
            </a:r>
            <a:r>
              <a:rPr lang="en-US" altLang="nl-NL" sz="3600" b="1" dirty="0"/>
              <a:t>improve</a:t>
            </a:r>
            <a:r>
              <a:rPr lang="en-US" altLang="nl-NL" sz="3600" dirty="0"/>
              <a:t> by:</a:t>
            </a:r>
          </a:p>
          <a:p>
            <a:pPr>
              <a:spcBef>
                <a:spcPct val="0"/>
              </a:spcBef>
            </a:pPr>
            <a:r>
              <a:rPr lang="en-US" altLang="nl-NL" sz="3600" dirty="0"/>
              <a:t/>
            </a:r>
            <a:br>
              <a:rPr lang="en-US" altLang="nl-NL" sz="3600" dirty="0"/>
            </a:br>
            <a:r>
              <a:rPr lang="en-US" altLang="nl-NL" sz="3600" dirty="0"/>
              <a:t>slow patience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display sensitivity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get into the details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allow deliberation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Influence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Inspiring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857250"/>
            <a:ext cx="81057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9" y="2256380"/>
            <a:ext cx="3087309" cy="2815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Influence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Inspiring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More WHO questions than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WHY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4469872" y="124808"/>
            <a:ext cx="7621398" cy="673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nl-NL" dirty="0" smtClean="0">
              <a:cs typeface="Tahoma" panose="020B0604030504040204" pitchFamily="34" charset="0"/>
            </a:endParaRP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High </a:t>
            </a:r>
            <a:r>
              <a:rPr lang="en-US" altLang="nl-NL" sz="3600" b="1" dirty="0" smtClean="0">
                <a:cs typeface="Tahoma" panose="020B0604030504040204" pitchFamily="34" charset="0"/>
              </a:rPr>
              <a:t>I</a:t>
            </a:r>
            <a:r>
              <a:rPr lang="en-US" altLang="nl-NL" sz="3600" dirty="0" smtClean="0">
                <a:cs typeface="Tahoma" panose="020B0604030504040204" pitchFamily="34" charset="0"/>
              </a:rPr>
              <a:t> individuals may</a:t>
            </a:r>
          </a:p>
          <a:p>
            <a:endParaRPr lang="en-US" altLang="nl-NL" sz="3600" dirty="0" smtClean="0"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nl-NL" sz="3600" dirty="0" smtClean="0">
                <a:cs typeface="Tahoma" panose="020B0604030504040204" pitchFamily="34" charset="0"/>
              </a:rPr>
              <a:t>- be </a:t>
            </a:r>
            <a:r>
              <a:rPr lang="en-US" altLang="nl-NL" sz="3600" b="1" dirty="0" smtClean="0">
                <a:cs typeface="Tahoma" panose="020B0604030504040204" pitchFamily="34" charset="0"/>
              </a:rPr>
              <a:t>described</a:t>
            </a:r>
            <a:r>
              <a:rPr lang="en-US" altLang="nl-NL" sz="3600" dirty="0" smtClean="0">
                <a:cs typeface="Tahoma" panose="020B0604030504040204" pitchFamily="34" charset="0"/>
              </a:rPr>
              <a:t> as:</a:t>
            </a: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Enthusiastic, Trusting, Emotional, Impulsive, Pleasant, Group person, Self-promoting, Influential, Sociable.</a:t>
            </a:r>
          </a:p>
          <a:p>
            <a:endParaRPr lang="en-US" altLang="nl-NL" sz="3600" dirty="0">
              <a:cs typeface="Tahoma" panose="020B0604030504040204" pitchFamily="34" charset="0"/>
            </a:endParaRPr>
          </a:p>
          <a:p>
            <a:r>
              <a:rPr lang="en-US" altLang="nl-NL" sz="3600" dirty="0">
                <a:cs typeface="Tahoma" panose="020B0604030504040204" pitchFamily="34" charset="0"/>
              </a:rPr>
              <a:t>- have </a:t>
            </a:r>
            <a:r>
              <a:rPr lang="en-US" altLang="nl-NL" sz="3600" b="1" dirty="0">
                <a:cs typeface="Tahoma" panose="020B0604030504040204" pitchFamily="34" charset="0"/>
              </a:rPr>
              <a:t>jobs</a:t>
            </a:r>
            <a:r>
              <a:rPr lang="en-US" altLang="nl-NL" sz="3600" dirty="0">
                <a:cs typeface="Tahoma" panose="020B0604030504040204" pitchFamily="34" charset="0"/>
              </a:rPr>
              <a:t> as:</a:t>
            </a: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Advertising </a:t>
            </a:r>
            <a:r>
              <a:rPr lang="en-US" altLang="nl-NL" sz="3600" dirty="0">
                <a:cs typeface="Tahoma" panose="020B0604030504040204" pitchFamily="34" charset="0"/>
              </a:rPr>
              <a:t>/ </a:t>
            </a:r>
            <a:r>
              <a:rPr lang="en-US" altLang="nl-NL" sz="3600" dirty="0" smtClean="0">
                <a:cs typeface="Tahoma" panose="020B0604030504040204" pitchFamily="34" charset="0"/>
              </a:rPr>
              <a:t>marketing, Public Relations, Training, Hospitality</a:t>
            </a:r>
            <a:endParaRPr lang="en-US" altLang="nl-NL" sz="3600" dirty="0">
              <a:cs typeface="Tahoma" panose="020B0604030504040204" pitchFamily="34" charset="0"/>
            </a:endParaRPr>
          </a:p>
          <a:p>
            <a:endParaRPr lang="en-US" altLang="nl-NL" sz="3600" dirty="0" smtClean="0">
              <a:cs typeface="Tahoma" panose="020B0604030504040204" pitchFamily="34" charset="0"/>
            </a:endParaRPr>
          </a:p>
          <a:p>
            <a:endParaRPr lang="en-US" altLang="nl-NL" b="1" dirty="0" smtClean="0"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Communicating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with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6225" y="804457"/>
            <a:ext cx="8105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b="1" dirty="0" smtClean="0"/>
              <a:t>If your colleague </a:t>
            </a:r>
            <a:r>
              <a:rPr lang="nl-NL" altLang="nl-NL" sz="3600" b="1" dirty="0" smtClean="0"/>
              <a:t>is </a:t>
            </a:r>
            <a:r>
              <a:rPr lang="nl-NL" altLang="nl-NL" sz="3600" b="1" dirty="0"/>
              <a:t>high in I</a:t>
            </a:r>
            <a:r>
              <a:rPr lang="nl-NL" altLang="nl-NL" sz="3600" b="1" dirty="0" smtClean="0"/>
              <a:t>:</a:t>
            </a:r>
          </a:p>
          <a:p>
            <a:pPr>
              <a:defRPr/>
            </a:pPr>
            <a:endParaRPr lang="nl-NL" altLang="nl-NL" sz="3600" b="1" dirty="0"/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</a:t>
            </a:r>
            <a:r>
              <a:rPr lang="en-GB" altLang="nl-NL" sz="3600" dirty="0" smtClean="0"/>
              <a:t>Allow them </a:t>
            </a:r>
            <a:r>
              <a:rPr lang="nl-NL" altLang="nl-NL" sz="3600" dirty="0" smtClean="0"/>
              <a:t>time </a:t>
            </a:r>
            <a:r>
              <a:rPr lang="en-GB" altLang="nl-NL" sz="3600" dirty="0" smtClean="0"/>
              <a:t>to ask questions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Focus </a:t>
            </a:r>
            <a:r>
              <a:rPr lang="nl-NL" altLang="nl-NL" sz="3600" dirty="0"/>
              <a:t>on </a:t>
            </a:r>
            <a:r>
              <a:rPr lang="en-GB" altLang="nl-NL" sz="3600" dirty="0" smtClean="0"/>
              <a:t>the positive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</a:t>
            </a:r>
            <a:r>
              <a:rPr lang="en-GB" altLang="nl-NL" sz="3600" dirty="0" smtClean="0"/>
              <a:t>Avoid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detail </a:t>
            </a:r>
            <a:r>
              <a:rPr lang="en-GB" altLang="nl-NL" sz="3600" dirty="0" smtClean="0"/>
              <a:t>overload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</a:t>
            </a:r>
            <a:r>
              <a:rPr lang="en-GB" altLang="nl-NL" sz="3600" dirty="0" smtClean="0"/>
              <a:t>Don’t interrupt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Share </a:t>
            </a:r>
            <a:r>
              <a:rPr lang="en-GB" altLang="nl-NL" sz="3600" dirty="0" smtClean="0"/>
              <a:t>your experiences</a:t>
            </a:r>
          </a:p>
          <a:p>
            <a:pPr>
              <a:defRPr/>
            </a:pPr>
            <a:endParaRPr lang="nl-NL" altLang="nl-NL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Influence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Inspiring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6225" y="825391"/>
            <a:ext cx="81057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l-NL" sz="3600" dirty="0"/>
              <a:t>Will </a:t>
            </a:r>
            <a:r>
              <a:rPr lang="en-US" altLang="nl-NL" sz="3600" b="1" dirty="0"/>
              <a:t>improve</a:t>
            </a:r>
            <a:r>
              <a:rPr lang="en-US" altLang="nl-NL" sz="3600" dirty="0"/>
              <a:t> by:</a:t>
            </a:r>
          </a:p>
          <a:p>
            <a:pPr>
              <a:spcBef>
                <a:spcPct val="0"/>
              </a:spcBef>
            </a:pPr>
            <a:r>
              <a:rPr lang="en-US" altLang="nl-NL" sz="3600" dirty="0"/>
              <a:t/>
            </a:r>
            <a:br>
              <a:rPr lang="en-US" altLang="nl-NL" sz="3600" dirty="0"/>
            </a:br>
            <a:r>
              <a:rPr lang="en-US" altLang="nl-NL" sz="3600" dirty="0" smtClean="0"/>
              <a:t>focus on details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research all the facts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speak </a:t>
            </a:r>
            <a:r>
              <a:rPr lang="en-US" altLang="nl-NL" sz="3600" dirty="0" smtClean="0"/>
              <a:t>directly</a:t>
            </a:r>
            <a:endParaRPr lang="en-US" altLang="nl-NL" sz="3600" dirty="0"/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stay focused for long periods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Steadiness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Stable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857250"/>
            <a:ext cx="8105776" cy="59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121" y="1256700"/>
            <a:ext cx="686879" cy="6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006" y="2240831"/>
            <a:ext cx="1700211" cy="2745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Steadiness 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Stable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More HOW questions than WHAT 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4503738" y="124808"/>
            <a:ext cx="7545388" cy="6733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nl-NL" dirty="0" smtClean="0">
              <a:cs typeface="Tahoma" panose="020B0604030504040204" pitchFamily="34" charset="0"/>
            </a:endParaRP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High S individuals may</a:t>
            </a:r>
          </a:p>
          <a:p>
            <a:endParaRPr lang="en-US" altLang="nl-NL" sz="3600" dirty="0" smtClean="0">
              <a:cs typeface="Tahoma" panose="020B0604030504040204" pitchFamily="34" charset="0"/>
            </a:endParaRP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- be </a:t>
            </a:r>
            <a:r>
              <a:rPr lang="en-US" altLang="nl-NL" sz="3600" b="1" dirty="0" smtClean="0">
                <a:cs typeface="Tahoma" panose="020B0604030504040204" pitchFamily="34" charset="0"/>
              </a:rPr>
              <a:t>described</a:t>
            </a:r>
            <a:r>
              <a:rPr lang="en-US" altLang="nl-NL" sz="3600" dirty="0" smtClean="0">
                <a:cs typeface="Tahoma" panose="020B0604030504040204" pitchFamily="34" charset="0"/>
              </a:rPr>
              <a:t> as:</a:t>
            </a: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Patient</a:t>
            </a:r>
            <a:r>
              <a:rPr lang="en-US" altLang="nl-NL" sz="3600" dirty="0">
                <a:cs typeface="Tahoma" panose="020B0604030504040204" pitchFamily="34" charset="0"/>
              </a:rPr>
              <a:t>, Team-person, Passive, Possessive, Relaxed, Loyal, Predictable, Serene, Inactive</a:t>
            </a:r>
            <a:r>
              <a:rPr lang="en-US" altLang="nl-NL" sz="3600" dirty="0" smtClean="0">
                <a:cs typeface="Tahoma" panose="020B0604030504040204" pitchFamily="34" charset="0"/>
              </a:rPr>
              <a:t>.</a:t>
            </a:r>
          </a:p>
          <a:p>
            <a:endParaRPr lang="en-US" altLang="nl-NL" sz="3600" dirty="0">
              <a:cs typeface="Tahoma" panose="020B0604030504040204" pitchFamily="34" charset="0"/>
            </a:endParaRPr>
          </a:p>
          <a:p>
            <a:r>
              <a:rPr lang="en-US" altLang="nl-NL" sz="3600" dirty="0">
                <a:cs typeface="Tahoma" panose="020B0604030504040204" pitchFamily="34" charset="0"/>
              </a:rPr>
              <a:t>- have </a:t>
            </a:r>
            <a:r>
              <a:rPr lang="en-US" altLang="nl-NL" sz="3600" b="1" dirty="0">
                <a:cs typeface="Tahoma" panose="020B0604030504040204" pitchFamily="34" charset="0"/>
              </a:rPr>
              <a:t>jobs</a:t>
            </a:r>
            <a:r>
              <a:rPr lang="en-US" altLang="nl-NL" sz="3600" dirty="0">
                <a:cs typeface="Tahoma" panose="020B0604030504040204" pitchFamily="34" charset="0"/>
              </a:rPr>
              <a:t> as:</a:t>
            </a: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Teaching, Finance, Human recourses, Administration, Manufacturing</a:t>
            </a:r>
            <a:endParaRPr lang="en-US" altLang="nl-NL" sz="3600" dirty="0">
              <a:cs typeface="Tahoma" panose="020B0604030504040204" pitchFamily="34" charset="0"/>
            </a:endParaRPr>
          </a:p>
          <a:p>
            <a:endParaRPr lang="en-US" altLang="nl-NL" sz="3600" dirty="0"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Communicating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with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6225" y="804457"/>
            <a:ext cx="8105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b="1" dirty="0" smtClean="0"/>
              <a:t>If</a:t>
            </a:r>
            <a:r>
              <a:rPr lang="nl-NL" altLang="nl-NL" sz="3600" b="1" dirty="0" smtClean="0"/>
              <a:t> </a:t>
            </a:r>
            <a:r>
              <a:rPr lang="en-GB" altLang="nl-NL" sz="3600" b="1" dirty="0" smtClean="0"/>
              <a:t>your</a:t>
            </a:r>
            <a:r>
              <a:rPr lang="nl-NL" altLang="nl-NL" sz="3600" b="1" dirty="0" smtClean="0"/>
              <a:t> </a:t>
            </a:r>
            <a:r>
              <a:rPr lang="en-GB" altLang="nl-NL" sz="3600" b="1" dirty="0" smtClean="0"/>
              <a:t>colleague</a:t>
            </a:r>
            <a:r>
              <a:rPr lang="nl-NL" altLang="nl-NL" sz="3600" b="1" dirty="0" smtClean="0"/>
              <a:t> </a:t>
            </a:r>
            <a:r>
              <a:rPr lang="nl-NL" altLang="nl-NL" sz="3600" b="1" dirty="0"/>
              <a:t>is high in S</a:t>
            </a:r>
            <a:r>
              <a:rPr lang="nl-NL" altLang="nl-NL" sz="3600" b="1" dirty="0" smtClean="0"/>
              <a:t>:</a:t>
            </a:r>
          </a:p>
          <a:p>
            <a:pPr>
              <a:defRPr/>
            </a:pPr>
            <a:endParaRPr lang="nl-NL" altLang="nl-NL" sz="3600" b="1" dirty="0"/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Express </a:t>
            </a:r>
            <a:r>
              <a:rPr lang="en-GB" altLang="nl-NL" sz="3600" dirty="0" smtClean="0"/>
              <a:t>your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interest </a:t>
            </a:r>
            <a:r>
              <a:rPr lang="nl-NL" altLang="nl-NL" sz="3600" dirty="0" smtClean="0"/>
              <a:t>&amp; </a:t>
            </a:r>
            <a:r>
              <a:rPr lang="en-GB" altLang="nl-NL" sz="3600" dirty="0" smtClean="0"/>
              <a:t>what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you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expect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</a:t>
            </a:r>
            <a:r>
              <a:rPr lang="en-GB" altLang="nl-NL" sz="3600" dirty="0" smtClean="0"/>
              <a:t>Avoid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being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too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aggressive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Take </a:t>
            </a:r>
            <a:r>
              <a:rPr lang="nl-NL" altLang="nl-NL" sz="3600" dirty="0"/>
              <a:t>time </a:t>
            </a:r>
            <a:r>
              <a:rPr lang="en-GB" altLang="nl-NL" sz="3600" dirty="0" smtClean="0"/>
              <a:t>to</a:t>
            </a:r>
            <a:r>
              <a:rPr lang="nl-NL" altLang="nl-NL" sz="3600" dirty="0" smtClean="0"/>
              <a:t> </a:t>
            </a:r>
            <a:r>
              <a:rPr lang="en-GB" altLang="nl-NL" sz="3600" dirty="0"/>
              <a:t>clarify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Be </a:t>
            </a:r>
            <a:r>
              <a:rPr lang="en-GB" altLang="nl-NL" sz="3600" dirty="0" smtClean="0"/>
              <a:t>polite</a:t>
            </a:r>
          </a:p>
          <a:p>
            <a:pPr>
              <a:defRPr/>
            </a:pPr>
            <a:endParaRPr lang="nl-NL" altLang="nl-NL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Steadiness 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Stable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6225" y="825391"/>
            <a:ext cx="81057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l-NL" sz="3600" dirty="0"/>
              <a:t>Will </a:t>
            </a:r>
            <a:r>
              <a:rPr lang="en-US" altLang="nl-NL" sz="3600" b="1" dirty="0"/>
              <a:t>improve</a:t>
            </a:r>
            <a:r>
              <a:rPr lang="en-US" altLang="nl-NL" sz="3600" dirty="0"/>
              <a:t> by:</a:t>
            </a:r>
          </a:p>
          <a:p>
            <a:pPr>
              <a:spcBef>
                <a:spcPct val="0"/>
              </a:spcBef>
            </a:pPr>
            <a:r>
              <a:rPr lang="en-US" altLang="nl-NL" sz="3600" dirty="0"/>
              <a:t/>
            </a:r>
            <a:br>
              <a:rPr lang="en-US" altLang="nl-NL" sz="3600" dirty="0"/>
            </a:br>
            <a:r>
              <a:rPr lang="en-US" altLang="nl-NL" sz="3600" dirty="0"/>
              <a:t>quickly adapt to change or unclear expectations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 smtClean="0"/>
              <a:t>multitask</a:t>
            </a:r>
            <a:endParaRPr lang="en-US" altLang="nl-NL" sz="3600" dirty="0"/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promote themselves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confront others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Compliance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Correct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2061164"/>
            <a:ext cx="1876425" cy="310463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820738"/>
            <a:ext cx="8105776" cy="605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562632"/>
            <a:ext cx="4078408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William </a:t>
            </a: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</a:rPr>
              <a:t>Moulton </a:t>
            </a:r>
            <a:r>
              <a:rPr lang="en-GB" sz="4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Marston</a:t>
            </a:r>
            <a:br>
              <a:rPr lang="en-GB" sz="4000" dirty="0" smtClean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GB" sz="4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1928</a:t>
            </a:r>
            <a:br>
              <a:rPr lang="en-GB" sz="4000" dirty="0" smtClean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GB" sz="4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USA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William Moulton Mar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09" y="1136702"/>
            <a:ext cx="8121171" cy="57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20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Compliance 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Correct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More WHY questions than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WHO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4086225" y="159305"/>
            <a:ext cx="7962901" cy="673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nl-NL" sz="3600" dirty="0" smtClean="0">
                <a:cs typeface="Tahoma" panose="020B0604030504040204" pitchFamily="34" charset="0"/>
              </a:rPr>
              <a:t>High </a:t>
            </a:r>
            <a:r>
              <a:rPr lang="en-US" altLang="nl-NL" sz="3600" b="1" dirty="0">
                <a:cs typeface="Tahoma" panose="020B0604030504040204" pitchFamily="34" charset="0"/>
              </a:rPr>
              <a:t>C</a:t>
            </a:r>
            <a:r>
              <a:rPr lang="en-US" altLang="nl-NL" sz="3600" dirty="0" smtClean="0">
                <a:cs typeface="Tahoma" panose="020B0604030504040204" pitchFamily="34" charset="0"/>
              </a:rPr>
              <a:t> individuals may</a:t>
            </a:r>
          </a:p>
          <a:p>
            <a:endParaRPr lang="en-US" altLang="nl-NL" sz="3600" dirty="0" smtClean="0">
              <a:cs typeface="Tahoma" panose="020B0604030504040204" pitchFamily="34" charset="0"/>
            </a:endParaRP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- be </a:t>
            </a:r>
            <a:r>
              <a:rPr lang="en-US" altLang="nl-NL" sz="3600" b="1" dirty="0" smtClean="0">
                <a:cs typeface="Tahoma" panose="020B0604030504040204" pitchFamily="34" charset="0"/>
              </a:rPr>
              <a:t>described</a:t>
            </a:r>
            <a:r>
              <a:rPr lang="en-US" altLang="nl-NL" sz="3600" dirty="0" smtClean="0">
                <a:cs typeface="Tahoma" panose="020B0604030504040204" pitchFamily="34" charset="0"/>
              </a:rPr>
              <a:t> as:</a:t>
            </a:r>
          </a:p>
          <a:p>
            <a:r>
              <a:rPr lang="en-US" altLang="nl-NL" sz="3600" dirty="0">
                <a:cs typeface="Tahoma" panose="020B0604030504040204" pitchFamily="34" charset="0"/>
              </a:rPr>
              <a:t>Perfectionist, Fact-finder, Systematic, Correct, Calm, Accurate, Diplomatic, Conventional</a:t>
            </a:r>
            <a:r>
              <a:rPr lang="en-US" altLang="nl-NL" sz="3600" dirty="0" smtClean="0">
                <a:cs typeface="Tahoma" panose="020B0604030504040204" pitchFamily="34" charset="0"/>
              </a:rPr>
              <a:t>.</a:t>
            </a:r>
          </a:p>
          <a:p>
            <a:endParaRPr lang="en-US" altLang="nl-NL" sz="3600" dirty="0">
              <a:cs typeface="Tahoma" panose="020B0604030504040204" pitchFamily="34" charset="0"/>
            </a:endParaRPr>
          </a:p>
          <a:p>
            <a:r>
              <a:rPr lang="en-US" altLang="nl-NL" sz="3600" dirty="0">
                <a:cs typeface="Tahoma" panose="020B0604030504040204" pitchFamily="34" charset="0"/>
              </a:rPr>
              <a:t>- have </a:t>
            </a:r>
            <a:r>
              <a:rPr lang="en-US" altLang="nl-NL" sz="3600" b="1" dirty="0">
                <a:cs typeface="Tahoma" panose="020B0604030504040204" pitchFamily="34" charset="0"/>
              </a:rPr>
              <a:t>jobs</a:t>
            </a:r>
            <a:r>
              <a:rPr lang="en-US" altLang="nl-NL" sz="3600" dirty="0">
                <a:cs typeface="Tahoma" panose="020B0604030504040204" pitchFamily="34" charset="0"/>
              </a:rPr>
              <a:t> as:</a:t>
            </a: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Accounting, Auditing, Engineering, Quality control, Computer </a:t>
            </a:r>
            <a:r>
              <a:rPr lang="en-US" altLang="nl-NL" sz="3600" dirty="0">
                <a:cs typeface="Tahoma" panose="020B0604030504040204" pitchFamily="34" charset="0"/>
              </a:rPr>
              <a:t>programming</a:t>
            </a:r>
          </a:p>
          <a:p>
            <a:endParaRPr lang="en-US" altLang="nl-NL" sz="3600" dirty="0">
              <a:cs typeface="Tahoma" panose="020B0604030504040204" pitchFamily="34" charset="0"/>
            </a:endParaRPr>
          </a:p>
          <a:p>
            <a:endParaRPr lang="en-US" altLang="nl-NL" b="1" dirty="0" smtClean="0"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Communicating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with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6225" y="804457"/>
            <a:ext cx="8105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b="1" dirty="0" smtClean="0"/>
              <a:t>If your colleague </a:t>
            </a:r>
            <a:r>
              <a:rPr lang="nl-NL" altLang="nl-NL" sz="3600" b="1" dirty="0" smtClean="0"/>
              <a:t>is </a:t>
            </a:r>
            <a:r>
              <a:rPr lang="nl-NL" altLang="nl-NL" sz="3600" b="1" dirty="0"/>
              <a:t>high in C</a:t>
            </a:r>
            <a:r>
              <a:rPr lang="nl-NL" altLang="nl-NL" sz="3600" b="1" dirty="0" smtClean="0"/>
              <a:t>:</a:t>
            </a:r>
          </a:p>
          <a:p>
            <a:pPr>
              <a:defRPr/>
            </a:pPr>
            <a:endParaRPr lang="nl-NL" altLang="nl-NL" sz="3600" b="1" dirty="0"/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Be </a:t>
            </a:r>
            <a:r>
              <a:rPr lang="en-GB" altLang="nl-NL" sz="3600" dirty="0" smtClean="0"/>
              <a:t>patient</a:t>
            </a:r>
            <a:r>
              <a:rPr lang="nl-NL" altLang="nl-NL" sz="3600" dirty="0" smtClean="0"/>
              <a:t>, </a:t>
            </a:r>
            <a:r>
              <a:rPr lang="nl-NL" altLang="nl-NL" sz="3600" dirty="0"/>
              <a:t>persistent </a:t>
            </a:r>
            <a:r>
              <a:rPr lang="en-GB" altLang="nl-NL" sz="3600" dirty="0" smtClean="0"/>
              <a:t>and diplomatic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Minimise </a:t>
            </a:r>
            <a:r>
              <a:rPr lang="nl-NL" altLang="nl-NL" sz="3600" dirty="0"/>
              <a:t>‘pep talk</a:t>
            </a:r>
            <a:r>
              <a:rPr lang="nl-NL" altLang="nl-NL" sz="3600" dirty="0" smtClean="0"/>
              <a:t>’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Minimise </a:t>
            </a:r>
            <a:r>
              <a:rPr lang="en-GB" altLang="nl-NL" sz="3600" dirty="0" smtClean="0"/>
              <a:t>emotional language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Focus </a:t>
            </a:r>
            <a:r>
              <a:rPr lang="nl-NL" altLang="nl-NL" sz="3600" dirty="0"/>
              <a:t>on </a:t>
            </a:r>
            <a:r>
              <a:rPr lang="en-GB" altLang="nl-NL" sz="3600" dirty="0" smtClean="0"/>
              <a:t>facts and </a:t>
            </a:r>
            <a:r>
              <a:rPr lang="nl-NL" altLang="nl-NL" sz="3600" dirty="0" smtClean="0"/>
              <a:t>details</a:t>
            </a:r>
            <a:endParaRPr lang="nl-NL" altLang="nl-NL" sz="3600" dirty="0"/>
          </a:p>
          <a:p>
            <a:pPr>
              <a:defRPr/>
            </a:pPr>
            <a:endParaRPr lang="nl-NL" altLang="nl-NL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Compliance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Correct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6225" y="825391"/>
            <a:ext cx="81057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l-NL" sz="3600" dirty="0"/>
              <a:t>Will </a:t>
            </a:r>
            <a:r>
              <a:rPr lang="en-US" altLang="nl-NL" sz="3600" b="1" dirty="0"/>
              <a:t>improve</a:t>
            </a:r>
            <a:r>
              <a:rPr lang="en-US" altLang="nl-NL" sz="3600" dirty="0"/>
              <a:t> by:</a:t>
            </a:r>
          </a:p>
          <a:p>
            <a:pPr>
              <a:spcBef>
                <a:spcPct val="0"/>
              </a:spcBef>
            </a:pPr>
            <a:r>
              <a:rPr lang="en-US" altLang="nl-NL" sz="3600" dirty="0"/>
              <a:t/>
            </a:r>
            <a:br>
              <a:rPr lang="en-US" altLang="nl-NL" sz="3600" dirty="0"/>
            </a:br>
            <a:r>
              <a:rPr lang="en-US" altLang="nl-NL" sz="3600" dirty="0" smtClean="0"/>
              <a:t>delegate </a:t>
            </a:r>
            <a:r>
              <a:rPr lang="en-US" altLang="nl-NL" sz="3600" dirty="0"/>
              <a:t>tasks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compromise for the good of the team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join in social events and celebrations</a:t>
            </a:r>
          </a:p>
          <a:p>
            <a:pPr>
              <a:spcBef>
                <a:spcPct val="0"/>
              </a:spcBef>
            </a:pPr>
            <a:endParaRPr lang="en-US" altLang="nl-NL" sz="3600" dirty="0"/>
          </a:p>
          <a:p>
            <a:pPr>
              <a:spcBef>
                <a:spcPct val="0"/>
              </a:spcBef>
            </a:pPr>
            <a:r>
              <a:rPr lang="en-US" altLang="nl-NL" sz="3600" dirty="0"/>
              <a:t>make quick </a:t>
            </a:r>
            <a:r>
              <a:rPr lang="en-US" altLang="nl-NL" sz="3600" dirty="0" smtClean="0"/>
              <a:t>decisions</a:t>
            </a:r>
            <a:endParaRPr lang="en-US" altLang="nl-NL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Types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of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persons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Bildergebnis fÃ¼r disc persons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97" y="310168"/>
            <a:ext cx="5087833" cy="47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9342810" y="1305252"/>
            <a:ext cx="2706316" cy="4666570"/>
          </a:xfrm>
        </p:spPr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pPr algn="l"/>
            <a:r>
              <a:rPr lang="en-GB" altLang="nl-NL" sz="8000" dirty="0" smtClean="0">
                <a:cs typeface="Tahoma" panose="020B0604030504040204" pitchFamily="34" charset="0"/>
              </a:rPr>
              <a:t>Donald Trump /</a:t>
            </a:r>
          </a:p>
          <a:p>
            <a:pPr algn="l"/>
            <a:r>
              <a:rPr lang="en-US" altLang="nl-NL" sz="8000" dirty="0" smtClean="0">
                <a:cs typeface="Tahoma" panose="020B0604030504040204" pitchFamily="34" charset="0"/>
              </a:rPr>
              <a:t>President of the USA</a:t>
            </a: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r>
              <a:rPr lang="en-US" altLang="nl-NL" sz="8000" dirty="0" smtClean="0">
                <a:cs typeface="Tahoma" panose="020B0604030504040204" pitchFamily="34" charset="0"/>
              </a:rPr>
              <a:t>Dolly Parton / </a:t>
            </a:r>
          </a:p>
          <a:p>
            <a:pPr algn="l"/>
            <a:r>
              <a:rPr lang="en-US" altLang="nl-NL" sz="8000" dirty="0" smtClean="0">
                <a:cs typeface="Tahoma" panose="020B0604030504040204" pitchFamily="34" charset="0"/>
              </a:rPr>
              <a:t>American singer</a:t>
            </a: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r>
              <a:rPr lang="en-GB" altLang="nl-NL" sz="8000" dirty="0" smtClean="0">
                <a:cs typeface="Tahoma" panose="020B0604030504040204" pitchFamily="34" charset="0"/>
              </a:rPr>
              <a:t>Diana Spencer /</a:t>
            </a:r>
          </a:p>
          <a:p>
            <a:pPr algn="l"/>
            <a:r>
              <a:rPr lang="en-US" altLang="nl-NL" sz="8000" dirty="0" smtClean="0">
                <a:cs typeface="Tahoma" panose="020B0604030504040204" pitchFamily="34" charset="0"/>
              </a:rPr>
              <a:t>Princess of Wales</a:t>
            </a: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r>
              <a:rPr lang="en-US" altLang="nl-NL" sz="8000" dirty="0" smtClean="0">
                <a:cs typeface="Tahoma" panose="020B0604030504040204" pitchFamily="34" charset="0"/>
              </a:rPr>
              <a:t>Bill Gates / </a:t>
            </a:r>
          </a:p>
          <a:p>
            <a:pPr algn="l"/>
            <a:r>
              <a:rPr lang="en-US" sz="8000" dirty="0" smtClean="0">
                <a:cs typeface="Tahoma" panose="020B0604030504040204" pitchFamily="34" charset="0"/>
              </a:rPr>
              <a:t>Founder of Microsoft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Competences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www.discinsights.com/media/wysiwyg/DISC-Personality-Break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70" y="0"/>
            <a:ext cx="8129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ISC test / DISC model uitleg William M. Marston - ToolsH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" y="2256152"/>
            <a:ext cx="3277032" cy="163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>
                <a:solidFill>
                  <a:schemeClr val="bg1"/>
                </a:solidFill>
              </a:rPr>
              <a:t>Strengths </a:t>
            </a:r>
            <a:r>
              <a:rPr lang="en-US" altLang="nl-NL" sz="6600" dirty="0">
                <a:solidFill>
                  <a:schemeClr val="bg1"/>
                </a:solidFill>
              </a:rPr>
              <a:t>Overused</a:t>
            </a:r>
            <a:r>
              <a:rPr lang="en-US" altLang="nl-NL" sz="4000" dirty="0">
                <a:solidFill>
                  <a:schemeClr val="bg1"/>
                </a:solidFill>
              </a:rPr>
              <a:t> can Become </a:t>
            </a:r>
            <a:r>
              <a:rPr lang="en-US" altLang="nl-NL" sz="4000" dirty="0" smtClean="0">
                <a:solidFill>
                  <a:schemeClr val="bg1"/>
                </a:solidFill>
              </a:rPr>
              <a:t>Weaknesses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05300" y="124808"/>
            <a:ext cx="7886700" cy="6733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nl-NL" sz="3600" b="1" dirty="0" smtClean="0">
                <a:solidFill>
                  <a:srgbClr val="1969B1"/>
                </a:solidFill>
              </a:rPr>
              <a:t>D</a:t>
            </a:r>
            <a:r>
              <a:rPr lang="en-US" altLang="nl-NL" sz="3600" dirty="0" smtClean="0"/>
              <a:t> who is good at leadership and deciding, may become </a:t>
            </a:r>
            <a:r>
              <a:rPr lang="en-US" altLang="nl-NL" sz="3600" b="1" dirty="0" smtClean="0"/>
              <a:t>arrogant.</a:t>
            </a:r>
          </a:p>
          <a:p>
            <a:pPr algn="l"/>
            <a:endParaRPr lang="en-US" altLang="nl-NL" sz="3600" b="1" dirty="0" smtClean="0"/>
          </a:p>
          <a:p>
            <a:pPr algn="l"/>
            <a:r>
              <a:rPr lang="en-US" altLang="nl-NL" sz="3600" b="1" dirty="0" smtClean="0">
                <a:solidFill>
                  <a:srgbClr val="1969B1"/>
                </a:solidFill>
              </a:rPr>
              <a:t>I</a:t>
            </a:r>
            <a:r>
              <a:rPr lang="en-US" altLang="nl-NL" sz="3600" dirty="0" smtClean="0"/>
              <a:t> who is good at promoting and convincing, may </a:t>
            </a:r>
            <a:r>
              <a:rPr lang="en-US" altLang="nl-NL" sz="3600" b="1" dirty="0" smtClean="0"/>
              <a:t>oversell and manipulate.</a:t>
            </a:r>
          </a:p>
          <a:p>
            <a:pPr algn="l"/>
            <a:endParaRPr lang="en-US" altLang="nl-NL" sz="3600" b="1" dirty="0" smtClean="0"/>
          </a:p>
          <a:p>
            <a:pPr algn="l"/>
            <a:r>
              <a:rPr lang="en-US" altLang="nl-NL" sz="3600" b="1" dirty="0" smtClean="0">
                <a:solidFill>
                  <a:srgbClr val="1969B1"/>
                </a:solidFill>
              </a:rPr>
              <a:t>S</a:t>
            </a:r>
            <a:r>
              <a:rPr lang="en-US" altLang="nl-NL" sz="3600" dirty="0" smtClean="0"/>
              <a:t> who is steady and agreeable, may become </a:t>
            </a:r>
            <a:r>
              <a:rPr lang="en-US" altLang="nl-NL" sz="3600" b="1" dirty="0" smtClean="0"/>
              <a:t>underperforming and shy</a:t>
            </a:r>
            <a:r>
              <a:rPr lang="en-US" altLang="nl-NL" sz="3600" dirty="0" smtClean="0"/>
              <a:t>.</a:t>
            </a:r>
          </a:p>
          <a:p>
            <a:pPr algn="l"/>
            <a:endParaRPr lang="en-US" altLang="nl-NL" sz="3600" dirty="0" smtClean="0"/>
          </a:p>
          <a:p>
            <a:pPr algn="l"/>
            <a:r>
              <a:rPr lang="en-US" altLang="nl-NL" sz="3600" b="1" dirty="0" smtClean="0">
                <a:solidFill>
                  <a:srgbClr val="1969B1"/>
                </a:solidFill>
              </a:rPr>
              <a:t>C</a:t>
            </a:r>
            <a:r>
              <a:rPr lang="en-US" altLang="nl-NL" sz="3600" dirty="0" smtClean="0"/>
              <a:t> who is good at analyzing and checking, may become </a:t>
            </a:r>
            <a:r>
              <a:rPr lang="en-US" altLang="nl-NL" sz="3600" b="1" dirty="0" smtClean="0"/>
              <a:t>perfectionistic and indecisive.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 smtClean="0">
                <a:solidFill>
                  <a:schemeClr val="bg1"/>
                </a:solidFill>
              </a:rPr>
              <a:t>Test on line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6044" y="755220"/>
            <a:ext cx="780595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4000" dirty="0"/>
              <a:t>DISC test is on line</a:t>
            </a:r>
            <a:endParaRPr lang="en-US" altLang="en-US" sz="4000" dirty="0"/>
          </a:p>
          <a:p>
            <a:r>
              <a:rPr lang="en-US" altLang="en-US" sz="2800" dirty="0">
                <a:hlinkClick r:id="rId2"/>
              </a:rPr>
              <a:t>http://www.123test.com/disc-personality-test/</a:t>
            </a:r>
            <a:endParaRPr lang="en-US" altLang="en-US" sz="2800" dirty="0"/>
          </a:p>
          <a:p>
            <a:endParaRPr lang="en-US" altLang="en-US" dirty="0"/>
          </a:p>
          <a:p>
            <a:endParaRPr lang="en-US" altLang="nl-NL" dirty="0"/>
          </a:p>
          <a:p>
            <a:endParaRPr lang="en-US" altLang="nl-NL" dirty="0"/>
          </a:p>
          <a:p>
            <a:endParaRPr lang="en-US" altLang="nl-NL" dirty="0"/>
          </a:p>
          <a:p>
            <a:endParaRPr lang="en-US" altLang="nl-NL" dirty="0"/>
          </a:p>
          <a:p>
            <a:r>
              <a:rPr lang="en-US" altLang="nl-NL" dirty="0"/>
              <a:t>				</a:t>
            </a:r>
            <a:endParaRPr lang="en-US" altLang="nl-NL" dirty="0" smtClean="0"/>
          </a:p>
          <a:p>
            <a:endParaRPr lang="en-US" altLang="nl-NL" dirty="0"/>
          </a:p>
          <a:p>
            <a:endParaRPr lang="en-US" altLang="nl-NL" dirty="0" smtClean="0"/>
          </a:p>
          <a:p>
            <a:endParaRPr lang="en-US" altLang="nl-NL" dirty="0"/>
          </a:p>
          <a:p>
            <a:r>
              <a:rPr lang="en-US" altLang="nl-NL" dirty="0" smtClean="0"/>
              <a:t>					</a:t>
            </a:r>
            <a:endParaRPr lang="en-US" altLang="nl-NL" sz="2400" dirty="0" smtClean="0"/>
          </a:p>
          <a:p>
            <a:r>
              <a:rPr lang="en-US" altLang="nl-NL" sz="2400" dirty="0"/>
              <a:t>	</a:t>
            </a:r>
            <a:r>
              <a:rPr lang="en-US" altLang="nl-NL" sz="2400" dirty="0" smtClean="0"/>
              <a:t>		</a:t>
            </a:r>
            <a:r>
              <a:rPr lang="en-US" altLang="nl-NL" sz="2000" dirty="0" smtClean="0"/>
              <a:t>	Result</a:t>
            </a:r>
            <a:r>
              <a:rPr lang="en-US" altLang="nl-NL" sz="2000" dirty="0"/>
              <a:t>:</a:t>
            </a:r>
          </a:p>
          <a:p>
            <a:r>
              <a:rPr lang="en-US" altLang="nl-NL" sz="2000" b="1" dirty="0"/>
              <a:t>				</a:t>
            </a:r>
            <a:r>
              <a:rPr lang="en-US" altLang="nl-NL" sz="2000" b="1" dirty="0" smtClean="0"/>
              <a:t>	</a:t>
            </a:r>
          </a:p>
          <a:p>
            <a:r>
              <a:rPr lang="en-US" altLang="nl-NL" sz="2000" b="1" dirty="0"/>
              <a:t>	</a:t>
            </a:r>
            <a:r>
              <a:rPr lang="en-US" altLang="nl-NL" sz="2000" b="1" dirty="0" smtClean="0"/>
              <a:t>			DISC </a:t>
            </a:r>
            <a:r>
              <a:rPr lang="en-US" altLang="nl-NL" sz="2000" b="1" dirty="0"/>
              <a:t>figure </a:t>
            </a:r>
          </a:p>
          <a:p>
            <a:r>
              <a:rPr lang="en-US" altLang="nl-NL" sz="2000" b="1" dirty="0"/>
              <a:t>				</a:t>
            </a:r>
            <a:r>
              <a:rPr lang="en-US" altLang="nl-NL" sz="2000" dirty="0" smtClean="0"/>
              <a:t>and</a:t>
            </a:r>
            <a:endParaRPr lang="en-US" altLang="nl-NL" sz="2000" dirty="0"/>
          </a:p>
          <a:p>
            <a:r>
              <a:rPr lang="en-US" altLang="nl-NL" sz="2000" dirty="0"/>
              <a:t>				</a:t>
            </a:r>
            <a:r>
              <a:rPr lang="en-US" altLang="nl-NL" sz="2000" b="1" dirty="0" smtClean="0"/>
              <a:t>Personality </a:t>
            </a:r>
            <a:r>
              <a:rPr lang="en-US" altLang="nl-NL" sz="2000" b="1" dirty="0"/>
              <a:t>description in words</a:t>
            </a:r>
          </a:p>
          <a:p>
            <a:endParaRPr lang="en-US" alt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26" y="2062142"/>
            <a:ext cx="7456745" cy="169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45" y="3890629"/>
            <a:ext cx="3548650" cy="251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 smtClean="0">
                <a:solidFill>
                  <a:schemeClr val="bg1"/>
                </a:solidFill>
              </a:rPr>
              <a:t>My results?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2114550"/>
            <a:ext cx="4743449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my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10168"/>
            <a:ext cx="774828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 smtClean="0">
                <a:solidFill>
                  <a:schemeClr val="bg1"/>
                </a:solidFill>
              </a:rPr>
              <a:t>Result</a:t>
            </a:r>
            <a:br>
              <a:rPr lang="en-US" altLang="nl-NL" sz="4000" dirty="0" smtClean="0">
                <a:solidFill>
                  <a:schemeClr val="bg1"/>
                </a:solidFill>
              </a:rPr>
            </a:br>
            <a:r>
              <a:rPr lang="en-US" altLang="nl-NL" sz="4000" dirty="0" smtClean="0">
                <a:solidFill>
                  <a:schemeClr val="bg1"/>
                </a:solidFill>
              </a:rPr>
              <a:t>in figure</a:t>
            </a:r>
            <a:br>
              <a:rPr lang="en-US" altLang="nl-NL" sz="4000" dirty="0" smtClean="0">
                <a:solidFill>
                  <a:schemeClr val="bg1"/>
                </a:solidFill>
              </a:rPr>
            </a:br>
            <a:r>
              <a:rPr lang="en-US" altLang="nl-NL" sz="4000" dirty="0">
                <a:solidFill>
                  <a:schemeClr val="bg1"/>
                </a:solidFill>
              </a:rPr>
              <a:t/>
            </a:r>
            <a:br>
              <a:rPr lang="en-US" altLang="nl-NL" sz="4000" dirty="0">
                <a:solidFill>
                  <a:schemeClr val="bg1"/>
                </a:solidFill>
              </a:rPr>
            </a:br>
            <a:r>
              <a:rPr lang="en-US" altLang="nl-NL" sz="4000" dirty="0" smtClean="0">
                <a:solidFill>
                  <a:schemeClr val="bg1"/>
                </a:solidFill>
              </a:rPr>
              <a:t>D = 35 %</a:t>
            </a:r>
            <a:br>
              <a:rPr lang="en-US" altLang="nl-NL" sz="4000" dirty="0" smtClean="0">
                <a:solidFill>
                  <a:schemeClr val="bg1"/>
                </a:solidFill>
              </a:rPr>
            </a:br>
            <a:r>
              <a:rPr lang="en-US" altLang="nl-NL" sz="4000" dirty="0" smtClean="0">
                <a:solidFill>
                  <a:schemeClr val="bg1"/>
                </a:solidFill>
              </a:rPr>
              <a:t>I = 33 %</a:t>
            </a:r>
            <a:br>
              <a:rPr lang="en-US" altLang="nl-NL" sz="4000" dirty="0" smtClean="0">
                <a:solidFill>
                  <a:schemeClr val="bg1"/>
                </a:solidFill>
              </a:rPr>
            </a:br>
            <a:r>
              <a:rPr lang="en-US" altLang="nl-NL" sz="4000" dirty="0" smtClean="0">
                <a:solidFill>
                  <a:schemeClr val="bg1"/>
                </a:solidFill>
              </a:rPr>
              <a:t>S = 27 %</a:t>
            </a:r>
            <a:br>
              <a:rPr lang="en-US" altLang="nl-NL" sz="4000" dirty="0" smtClean="0">
                <a:solidFill>
                  <a:schemeClr val="bg1"/>
                </a:solidFill>
              </a:rPr>
            </a:br>
            <a:r>
              <a:rPr lang="en-US" altLang="nl-NL" sz="4000" dirty="0" smtClean="0">
                <a:solidFill>
                  <a:schemeClr val="bg1"/>
                </a:solidFill>
              </a:rPr>
              <a:t>C = 5 %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6" y="746821"/>
            <a:ext cx="8065517" cy="6111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99366" y="1613455"/>
            <a:ext cx="50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7677" y="3351869"/>
            <a:ext cx="50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8984" y="4487938"/>
            <a:ext cx="50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5366" y="4358116"/>
            <a:ext cx="50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905" y="782285"/>
            <a:ext cx="600075" cy="552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 smtClean="0">
                <a:solidFill>
                  <a:schemeClr val="bg1"/>
                </a:solidFill>
              </a:rPr>
              <a:t>Result</a:t>
            </a:r>
            <a:br>
              <a:rPr lang="en-US" altLang="nl-NL" sz="4000" dirty="0" smtClean="0">
                <a:solidFill>
                  <a:schemeClr val="bg1"/>
                </a:solidFill>
              </a:rPr>
            </a:br>
            <a:r>
              <a:rPr lang="en-US" altLang="nl-NL" sz="4000" dirty="0" smtClean="0">
                <a:solidFill>
                  <a:schemeClr val="bg1"/>
                </a:solidFill>
              </a:rPr>
              <a:t>in text</a:t>
            </a:r>
            <a:br>
              <a:rPr lang="en-US" altLang="nl-NL" sz="4000" dirty="0" smtClean="0">
                <a:solidFill>
                  <a:schemeClr val="bg1"/>
                </a:solidFill>
              </a:rPr>
            </a:br>
            <a:r>
              <a:rPr lang="en-US" altLang="nl-NL" sz="4000" dirty="0">
                <a:solidFill>
                  <a:schemeClr val="bg1"/>
                </a:solidFill>
              </a:rPr>
              <a:t/>
            </a:r>
            <a:br>
              <a:rPr lang="en-US" altLang="nl-NL" sz="4000" dirty="0">
                <a:solidFill>
                  <a:schemeClr val="bg1"/>
                </a:solidFill>
              </a:rPr>
            </a:b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Rechthoek 2"/>
          <p:cNvSpPr>
            <a:spLocks noChangeArrowheads="1"/>
          </p:cNvSpPr>
          <p:nvPr/>
        </p:nvSpPr>
        <p:spPr bwMode="auto">
          <a:xfrm>
            <a:off x="4216115" y="995363"/>
            <a:ext cx="797588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3200" b="1" dirty="0" smtClean="0"/>
              <a:t>Your</a:t>
            </a:r>
            <a:r>
              <a:rPr lang="nl-NL" altLang="nl-NL" sz="3200" b="1" dirty="0" smtClean="0"/>
              <a:t> </a:t>
            </a:r>
            <a:r>
              <a:rPr lang="nl-NL" altLang="nl-NL" sz="3200" b="1" dirty="0"/>
              <a:t>DISC </a:t>
            </a:r>
            <a:r>
              <a:rPr lang="en-GB" altLang="nl-NL" sz="3200" b="1" dirty="0" smtClean="0"/>
              <a:t>personality</a:t>
            </a:r>
            <a:r>
              <a:rPr lang="nl-NL" altLang="nl-NL" sz="3200" b="1" dirty="0" smtClean="0"/>
              <a:t> </a:t>
            </a:r>
            <a:r>
              <a:rPr lang="nl-NL" altLang="nl-NL" sz="3200" b="1" dirty="0"/>
              <a:t>type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3200" dirty="0" smtClean="0"/>
              <a:t>You</a:t>
            </a:r>
            <a:r>
              <a:rPr lang="nl-NL" altLang="nl-NL" sz="3200" dirty="0" smtClean="0"/>
              <a:t> </a:t>
            </a:r>
            <a:r>
              <a:rPr lang="nl-NL" altLang="nl-NL" sz="3200" dirty="0"/>
              <a:t>have a strong </a:t>
            </a:r>
            <a:r>
              <a:rPr lang="en-GB" altLang="nl-NL" sz="3200" b="1" dirty="0" smtClean="0"/>
              <a:t>inner motivation </a:t>
            </a:r>
            <a:r>
              <a:rPr lang="en-GB" altLang="nl-NL" sz="3200" dirty="0" smtClean="0"/>
              <a:t>to </a:t>
            </a:r>
            <a:r>
              <a:rPr lang="en-GB" altLang="nl-NL" sz="3200" b="1" dirty="0" smtClean="0"/>
              <a:t>influence</a:t>
            </a:r>
            <a:r>
              <a:rPr lang="en-GB" altLang="nl-NL" sz="3200" dirty="0" smtClean="0"/>
              <a:t> people and circumstances. You thrive</a:t>
            </a:r>
            <a:r>
              <a:rPr lang="nl-NL" altLang="nl-NL" sz="3200" dirty="0" smtClean="0"/>
              <a:t> </a:t>
            </a:r>
            <a:r>
              <a:rPr lang="nl-NL" altLang="nl-NL" sz="3200" dirty="0"/>
              <a:t>on</a:t>
            </a:r>
            <a:r>
              <a:rPr lang="nl-NL" altLang="nl-NL" sz="3200" b="1" dirty="0"/>
              <a:t> </a:t>
            </a:r>
            <a:r>
              <a:rPr lang="en-GB" altLang="nl-NL" sz="3200" b="1" dirty="0" smtClean="0"/>
              <a:t>competitive </a:t>
            </a:r>
            <a:r>
              <a:rPr lang="en-GB" altLang="nl-NL" sz="3200" dirty="0" smtClean="0"/>
              <a:t>situations and challenging assignments</a:t>
            </a:r>
            <a:r>
              <a:rPr lang="nl-NL" altLang="nl-NL" sz="3200" dirty="0" smtClean="0"/>
              <a:t>.</a:t>
            </a:r>
            <a:r>
              <a:rPr lang="nl-NL" altLang="nl-NL" sz="3200" dirty="0"/>
              <a:t> The </a:t>
            </a:r>
            <a:r>
              <a:rPr lang="en-GB" altLang="nl-NL" sz="3200" dirty="0" smtClean="0"/>
              <a:t>stresses and pressures of everyday work and</a:t>
            </a:r>
            <a:r>
              <a:rPr lang="nl-NL" altLang="nl-NL" sz="3200" dirty="0" smtClean="0"/>
              <a:t> </a:t>
            </a:r>
            <a:r>
              <a:rPr lang="nl-NL" altLang="nl-NL" sz="3200" dirty="0"/>
              <a:t>life are </a:t>
            </a:r>
            <a:r>
              <a:rPr lang="en-GB" altLang="nl-NL" sz="3200" b="1" dirty="0" smtClean="0"/>
              <a:t>unlikely</a:t>
            </a:r>
            <a:r>
              <a:rPr lang="en-GB" altLang="nl-NL" sz="3200" dirty="0" smtClean="0"/>
              <a:t> to </a:t>
            </a:r>
            <a:r>
              <a:rPr lang="en-GB" altLang="nl-NL" sz="3200" b="1" dirty="0" smtClean="0"/>
              <a:t>reduce</a:t>
            </a:r>
            <a:r>
              <a:rPr lang="en-GB" altLang="nl-NL" sz="3200" dirty="0" smtClean="0"/>
              <a:t> your </a:t>
            </a:r>
            <a:r>
              <a:rPr lang="en-GB" altLang="nl-NL" sz="3200" b="1" dirty="0" smtClean="0"/>
              <a:t>effectiveness</a:t>
            </a:r>
            <a:r>
              <a:rPr lang="en-GB" altLang="nl-NL" sz="3200" dirty="0" smtClean="0"/>
              <a:t> and </a:t>
            </a:r>
            <a:r>
              <a:rPr lang="en-GB" altLang="nl-NL" sz="3200" b="1" dirty="0" smtClean="0"/>
              <a:t>enthusiasm</a:t>
            </a:r>
            <a:r>
              <a:rPr lang="nl-NL" altLang="nl-NL" sz="3200" dirty="0" smtClean="0"/>
              <a:t>.</a:t>
            </a:r>
            <a:endParaRPr lang="nl-NL" altLang="nl-NL" sz="3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dirty="0"/>
          </a:p>
        </p:txBody>
      </p:sp>
      <p:pic>
        <p:nvPicPr>
          <p:cNvPr id="9" name="Picture 10" descr="Bildergebnis fÃ¼r what do you sa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5" y="2083480"/>
            <a:ext cx="3451079" cy="244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622628"/>
            <a:ext cx="401955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Agenda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4019550" y="673478"/>
            <a:ext cx="8029576" cy="5297953"/>
          </a:xfrm>
        </p:spPr>
        <p:txBody>
          <a:bodyPr>
            <a:normAutofit fontScale="25000" lnSpcReduction="20000"/>
          </a:bodyPr>
          <a:lstStyle/>
          <a:p>
            <a:r>
              <a:rPr lang="en-GB" sz="14400" dirty="0" smtClean="0"/>
              <a:t>Job interview</a:t>
            </a:r>
          </a:p>
          <a:p>
            <a:r>
              <a:rPr lang="en-GB" sz="14400" dirty="0" smtClean="0"/>
              <a:t>Analyse behaviour</a:t>
            </a:r>
          </a:p>
          <a:p>
            <a:r>
              <a:rPr lang="en-GB" sz="14400" dirty="0" smtClean="0"/>
              <a:t>Types of persons</a:t>
            </a:r>
          </a:p>
          <a:p>
            <a:r>
              <a:rPr lang="en-GB" sz="14400" dirty="0" smtClean="0"/>
              <a:t>Dominance</a:t>
            </a:r>
          </a:p>
          <a:p>
            <a:r>
              <a:rPr lang="en-GB" sz="14400" dirty="0" smtClean="0"/>
              <a:t>Influence</a:t>
            </a:r>
          </a:p>
          <a:p>
            <a:r>
              <a:rPr lang="en-GB" sz="14400" dirty="0" smtClean="0"/>
              <a:t>Steadiness</a:t>
            </a:r>
          </a:p>
          <a:p>
            <a:r>
              <a:rPr lang="en-GB" sz="14400" dirty="0" smtClean="0"/>
              <a:t>Compliance</a:t>
            </a:r>
          </a:p>
          <a:p>
            <a:r>
              <a:rPr lang="en-GB" sz="14400" dirty="0" smtClean="0"/>
              <a:t>Competences</a:t>
            </a:r>
          </a:p>
          <a:p>
            <a:r>
              <a:rPr lang="en-GB" sz="14400" dirty="0" smtClean="0"/>
              <a:t>Overused strength</a:t>
            </a:r>
          </a:p>
          <a:p>
            <a:r>
              <a:rPr lang="en-GB" sz="14400" dirty="0" smtClean="0"/>
              <a:t>Results</a:t>
            </a:r>
          </a:p>
          <a:p>
            <a:r>
              <a:rPr lang="en-GB" sz="14400" dirty="0" smtClean="0"/>
              <a:t>Test online</a:t>
            </a:r>
          </a:p>
          <a:p>
            <a:endParaRPr lang="nl-NL" sz="12800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30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 smtClean="0">
                <a:solidFill>
                  <a:schemeClr val="bg1"/>
                </a:solidFill>
              </a:rPr>
              <a:t>Assignment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Rechthoek 2"/>
          <p:cNvSpPr>
            <a:spLocks noChangeArrowheads="1"/>
          </p:cNvSpPr>
          <p:nvPr/>
        </p:nvSpPr>
        <p:spPr bwMode="auto">
          <a:xfrm>
            <a:off x="4216115" y="995363"/>
            <a:ext cx="797588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200" b="1" dirty="0" smtClean="0"/>
              <a:t>Make </a:t>
            </a:r>
            <a:r>
              <a:rPr lang="en-GB" altLang="nl-NL" sz="3200" b="1" dirty="0" smtClean="0"/>
              <a:t>the on </a:t>
            </a:r>
            <a:r>
              <a:rPr lang="nl-NL" altLang="nl-NL" sz="3200" b="1" dirty="0" smtClean="0"/>
              <a:t>line test NOW </a:t>
            </a:r>
            <a:r>
              <a:rPr lang="en-GB" altLang="nl-NL" sz="3200" b="1" dirty="0" smtClean="0"/>
              <a:t>and</a:t>
            </a:r>
            <a:r>
              <a:rPr lang="nl-NL" altLang="nl-NL" sz="3200" b="1" dirty="0" smtClean="0"/>
              <a:t> save </a:t>
            </a:r>
            <a:r>
              <a:rPr lang="en-GB" altLang="nl-NL" sz="3200" b="1" dirty="0" smtClean="0"/>
              <a:t>the</a:t>
            </a:r>
            <a:r>
              <a:rPr lang="nl-NL" altLang="nl-NL" sz="3200" b="1" dirty="0" smtClean="0"/>
              <a:t> </a:t>
            </a:r>
            <a:r>
              <a:rPr lang="en-GB" altLang="nl-NL" sz="3200" b="1" dirty="0" smtClean="0"/>
              <a:t>results</a:t>
            </a:r>
            <a:r>
              <a:rPr lang="nl-NL" altLang="nl-NL" sz="3200" b="1" dirty="0" smtClean="0"/>
              <a:t> in “”picture”” </a:t>
            </a:r>
            <a:r>
              <a:rPr lang="en-GB" altLang="nl-NL" sz="3200" b="1" dirty="0" smtClean="0"/>
              <a:t>and</a:t>
            </a:r>
            <a:r>
              <a:rPr lang="nl-NL" altLang="nl-NL" sz="3200" b="1" dirty="0" smtClean="0"/>
              <a:t> </a:t>
            </a:r>
            <a:r>
              <a:rPr lang="nl-NL" altLang="nl-NL" sz="3200" b="1" smtClean="0"/>
              <a:t>in “”</a:t>
            </a:r>
            <a:r>
              <a:rPr lang="en-GB" altLang="nl-NL" sz="3200" b="1" dirty="0" smtClean="0"/>
              <a:t>text</a:t>
            </a:r>
            <a:r>
              <a:rPr lang="nl-NL" altLang="nl-NL" sz="3200" b="1" dirty="0" smtClean="0"/>
              <a:t>””.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Job interview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Bildergebnis fÃ¼r what do you sa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4" y="1918029"/>
            <a:ext cx="5035197" cy="35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4010024" y="0"/>
            <a:ext cx="8181975" cy="6863644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My name is …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My education is …</a:t>
            </a:r>
          </a:p>
          <a:p>
            <a:pPr algn="l"/>
            <a:r>
              <a:rPr lang="en-US" altLang="nl-NL" sz="3600" dirty="0" smtClean="0">
                <a:cs typeface="Tahoma" panose="020B0604030504040204" pitchFamily="34" charset="0"/>
              </a:rPr>
              <a:t>My …</a:t>
            </a:r>
            <a:endParaRPr lang="en-GB" altLang="nl-NL" sz="3600" dirty="0" smtClean="0">
              <a:cs typeface="Tahoma" panose="020B0604030504040204" pitchFamily="34" charset="0"/>
            </a:endParaRPr>
          </a:p>
          <a:p>
            <a:pPr algn="l"/>
            <a:endParaRPr lang="en-US" altLang="nl-NL" sz="3600" dirty="0">
              <a:cs typeface="Tahoma" panose="020B0604030504040204" pitchFamily="34" charset="0"/>
            </a:endParaRPr>
          </a:p>
          <a:p>
            <a:pPr algn="l"/>
            <a:endParaRPr lang="en-US" altLang="nl-NL" sz="3600" dirty="0" smtClean="0">
              <a:cs typeface="Tahoma" panose="020B0604030504040204" pitchFamily="34" charset="0"/>
            </a:endParaRPr>
          </a:p>
          <a:p>
            <a:pPr algn="l"/>
            <a:endParaRPr lang="en-US" altLang="nl-NL" sz="3600" dirty="0">
              <a:cs typeface="Tahoma" panose="020B0604030504040204" pitchFamily="34" charset="0"/>
            </a:endParaRPr>
          </a:p>
          <a:p>
            <a:pPr algn="l"/>
            <a:endParaRPr lang="en-US" altLang="nl-NL" sz="3600" dirty="0" smtClean="0">
              <a:cs typeface="Tahoma" panose="020B0604030504040204" pitchFamily="34" charset="0"/>
            </a:endParaRPr>
          </a:p>
          <a:p>
            <a:pPr algn="l"/>
            <a:endParaRPr lang="en-US" altLang="nl-NL" sz="3600" dirty="0" smtClean="0">
              <a:cs typeface="Tahoma" panose="020B0604030504040204" pitchFamily="34" charset="0"/>
            </a:endParaRPr>
          </a:p>
          <a:p>
            <a:pPr algn="l"/>
            <a:endParaRPr lang="en-US" altLang="nl-NL" sz="3600" dirty="0">
              <a:cs typeface="Tahoma" panose="020B0604030504040204" pitchFamily="34" charset="0"/>
            </a:endParaRPr>
          </a:p>
          <a:p>
            <a:pPr algn="l"/>
            <a:r>
              <a:rPr lang="en-US" altLang="nl-NL" sz="3600" dirty="0" smtClean="0">
                <a:cs typeface="Tahoma" panose="020B0604030504040204" pitchFamily="34" charset="0"/>
              </a:rPr>
              <a:t> </a:t>
            </a:r>
            <a:endParaRPr lang="en-GB" altLang="nl-NL" sz="36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Analyse </a:t>
            </a:r>
            <a:r>
              <a:rPr lang="en-GB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behaviour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?!?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3" name="Ondertitel 2"/>
          <p:cNvSpPr>
            <a:spLocks noGrp="1"/>
          </p:cNvSpPr>
          <p:nvPr>
            <p:ph type="subTitle" idx="1"/>
          </p:nvPr>
        </p:nvSpPr>
        <p:spPr>
          <a:xfrm>
            <a:off x="4010025" y="0"/>
            <a:ext cx="8181975" cy="6858000"/>
          </a:xfrm>
        </p:spPr>
        <p:txBody>
          <a:bodyPr>
            <a:normAutofit fontScale="32500" lnSpcReduction="20000"/>
          </a:bodyPr>
          <a:lstStyle/>
          <a:p>
            <a:endParaRPr lang="nl-NL" dirty="0" smtClean="0"/>
          </a:p>
          <a:p>
            <a:pPr algn="l"/>
            <a:r>
              <a:rPr lang="en-GB" altLang="nl-NL" sz="8000" dirty="0">
                <a:cs typeface="Tahoma" panose="020B0604030504040204" pitchFamily="34" charset="0"/>
              </a:rPr>
              <a:t>Discover behavioural </a:t>
            </a:r>
            <a:r>
              <a:rPr lang="en-GB" altLang="nl-NL" sz="8000" b="1" dirty="0">
                <a:cs typeface="Tahoma" panose="020B0604030504040204" pitchFamily="34" charset="0"/>
              </a:rPr>
              <a:t>strengths</a:t>
            </a:r>
            <a:r>
              <a:rPr lang="en-GB" altLang="nl-NL" sz="8000" dirty="0" smtClean="0">
                <a:cs typeface="Tahoma" panose="020B0604030504040204" pitchFamily="34" charset="0"/>
              </a:rPr>
              <a:t>.</a:t>
            </a:r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r>
              <a:rPr lang="en-GB" altLang="nl-NL" sz="8000" dirty="0">
                <a:cs typeface="Tahoma" panose="020B0604030504040204" pitchFamily="34" charset="0"/>
              </a:rPr>
              <a:t>Recognize </a:t>
            </a:r>
            <a:r>
              <a:rPr lang="en-GB" altLang="nl-NL" sz="8000" b="1" dirty="0">
                <a:cs typeface="Tahoma" panose="020B0604030504040204" pitchFamily="34" charset="0"/>
              </a:rPr>
              <a:t>weakness</a:t>
            </a:r>
            <a:r>
              <a:rPr lang="en-GB" altLang="nl-NL" sz="8000" dirty="0" smtClean="0">
                <a:cs typeface="Tahoma" panose="020B0604030504040204" pitchFamily="34" charset="0"/>
              </a:rPr>
              <a:t>.</a:t>
            </a: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r>
              <a:rPr lang="en-GB" altLang="nl-NL" sz="8000" dirty="0">
                <a:cs typeface="Tahoma" panose="020B0604030504040204" pitchFamily="34" charset="0"/>
              </a:rPr>
              <a:t>Recognize </a:t>
            </a:r>
            <a:r>
              <a:rPr lang="en-GB" altLang="nl-NL" sz="8000" b="1" dirty="0">
                <a:cs typeface="Tahoma" panose="020B0604030504040204" pitchFamily="34" charset="0"/>
              </a:rPr>
              <a:t>stimulus</a:t>
            </a:r>
            <a:r>
              <a:rPr lang="en-GB" altLang="nl-NL" sz="8000" dirty="0">
                <a:cs typeface="Tahoma" panose="020B0604030504040204" pitchFamily="34" charset="0"/>
              </a:rPr>
              <a:t>.</a:t>
            </a: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r>
              <a:rPr lang="en-GB" altLang="nl-NL" sz="8000" dirty="0" smtClean="0">
                <a:cs typeface="Tahoma" panose="020B0604030504040204" pitchFamily="34" charset="0"/>
              </a:rPr>
              <a:t>Learn </a:t>
            </a:r>
            <a:r>
              <a:rPr lang="en-GB" altLang="nl-NL" sz="8000" dirty="0">
                <a:cs typeface="Tahoma" panose="020B0604030504040204" pitchFamily="34" charset="0"/>
              </a:rPr>
              <a:t>how behaviour impacts on </a:t>
            </a:r>
            <a:r>
              <a:rPr lang="en-GB" altLang="nl-NL" sz="8000" b="1" dirty="0">
                <a:cs typeface="Tahoma" panose="020B0604030504040204" pitchFamily="34" charset="0"/>
              </a:rPr>
              <a:t>work effectiveness</a:t>
            </a:r>
            <a:r>
              <a:rPr lang="en-GB" altLang="nl-NL" sz="8000" dirty="0" smtClean="0">
                <a:cs typeface="Tahoma" panose="020B0604030504040204" pitchFamily="34" charset="0"/>
              </a:rPr>
              <a:t>.</a:t>
            </a: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r>
              <a:rPr lang="en-GB" altLang="nl-NL" sz="8000" dirty="0">
                <a:cs typeface="Tahoma" panose="020B0604030504040204" pitchFamily="34" charset="0"/>
              </a:rPr>
              <a:t>Recognize </a:t>
            </a:r>
            <a:r>
              <a:rPr lang="en-GB" altLang="nl-NL" sz="8000" b="1" dirty="0" smtClean="0">
                <a:cs typeface="Tahoma" panose="020B0604030504040204" pitchFamily="34" charset="0"/>
              </a:rPr>
              <a:t>behavioural differences,</a:t>
            </a:r>
          </a:p>
          <a:p>
            <a:pPr algn="l"/>
            <a:r>
              <a:rPr lang="en-GB" altLang="nl-NL" sz="8000" dirty="0" smtClean="0">
                <a:cs typeface="Tahoma" panose="020B0604030504040204" pitchFamily="34" charset="0"/>
              </a:rPr>
              <a:t>and </a:t>
            </a:r>
            <a:r>
              <a:rPr lang="en-GB" altLang="nl-NL" sz="8000" dirty="0">
                <a:cs typeface="Tahoma" panose="020B0604030504040204" pitchFamily="34" charset="0"/>
              </a:rPr>
              <a:t>improve team dynamic</a:t>
            </a:r>
            <a:r>
              <a:rPr lang="en-GB" altLang="nl-NL" sz="8000" dirty="0" smtClean="0">
                <a:cs typeface="Tahoma" panose="020B0604030504040204" pitchFamily="34" charset="0"/>
              </a:rPr>
              <a:t>.</a:t>
            </a: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r>
              <a:rPr lang="en-GB" altLang="nl-NL" sz="8000" b="1" dirty="0">
                <a:cs typeface="Tahoma" panose="020B0604030504040204" pitchFamily="34" charset="0"/>
              </a:rPr>
              <a:t>Insight </a:t>
            </a:r>
            <a:r>
              <a:rPr lang="en-GB" altLang="nl-NL" sz="8000" b="1" dirty="0" smtClean="0">
                <a:cs typeface="Tahoma" panose="020B0604030504040204" pitchFamily="34" charset="0"/>
              </a:rPr>
              <a:t>/ </a:t>
            </a:r>
            <a:r>
              <a:rPr lang="en-GB" altLang="nl-NL" sz="8000" b="1" dirty="0">
                <a:cs typeface="Tahoma" panose="020B0604030504040204" pitchFamily="34" charset="0"/>
              </a:rPr>
              <a:t>approach </a:t>
            </a:r>
            <a:r>
              <a:rPr lang="en-GB" altLang="nl-NL" sz="8000" dirty="0" smtClean="0">
                <a:cs typeface="Tahoma" panose="020B0604030504040204" pitchFamily="34" charset="0"/>
              </a:rPr>
              <a:t>with </a:t>
            </a:r>
            <a:r>
              <a:rPr lang="en-GB" altLang="nl-NL" sz="8000" dirty="0">
                <a:cs typeface="Tahoma" panose="020B0604030504040204" pitchFamily="34" charset="0"/>
              </a:rPr>
              <a:t>communication challenges</a:t>
            </a:r>
            <a:r>
              <a:rPr lang="en-GB" altLang="nl-NL" sz="8000" dirty="0" smtClean="0">
                <a:cs typeface="Tahoma" panose="020B0604030504040204" pitchFamily="34" charset="0"/>
              </a:rPr>
              <a:t>.</a:t>
            </a: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r>
              <a:rPr lang="en-GB" altLang="nl-NL" sz="8000" b="1" dirty="0">
                <a:cs typeface="Tahoma" panose="020B0604030504040204" pitchFamily="34" charset="0"/>
              </a:rPr>
              <a:t>Enhance individual performance </a:t>
            </a:r>
            <a:r>
              <a:rPr lang="en-GB" altLang="nl-NL" sz="8000" dirty="0" smtClean="0">
                <a:cs typeface="Tahoma" panose="020B0604030504040204" pitchFamily="34" charset="0"/>
              </a:rPr>
              <a:t>to </a:t>
            </a:r>
            <a:r>
              <a:rPr lang="en-GB" altLang="nl-NL" sz="8000" dirty="0">
                <a:cs typeface="Tahoma" panose="020B0604030504040204" pitchFamily="34" charset="0"/>
              </a:rPr>
              <a:t>a team.</a:t>
            </a:r>
          </a:p>
          <a:p>
            <a:pPr algn="l"/>
            <a:endParaRPr lang="en-GB" altLang="nl-NL" sz="8000" b="1" dirty="0" smtClean="0">
              <a:cs typeface="Tahoma" panose="020B0604030504040204" pitchFamily="34" charset="0"/>
            </a:endParaRPr>
          </a:p>
          <a:p>
            <a:pPr algn="l"/>
            <a:r>
              <a:rPr lang="en-GB" altLang="nl-NL" sz="8000" b="1" dirty="0" smtClean="0">
                <a:cs typeface="Tahoma" panose="020B0604030504040204" pitchFamily="34" charset="0"/>
              </a:rPr>
              <a:t>Reduce</a:t>
            </a:r>
            <a:r>
              <a:rPr lang="en-GB" altLang="nl-NL" sz="8000" dirty="0" smtClean="0">
                <a:cs typeface="Tahoma" panose="020B0604030504040204" pitchFamily="34" charset="0"/>
              </a:rPr>
              <a:t> </a:t>
            </a:r>
            <a:r>
              <a:rPr lang="en-GB" altLang="nl-NL" sz="8000" dirty="0">
                <a:cs typeface="Tahoma" panose="020B0604030504040204" pitchFamily="34" charset="0"/>
              </a:rPr>
              <a:t>conflicts and stress.</a:t>
            </a:r>
          </a:p>
          <a:p>
            <a:pPr algn="l"/>
            <a:endParaRPr lang="nl-NL" dirty="0"/>
          </a:p>
        </p:txBody>
      </p:sp>
      <p:pic>
        <p:nvPicPr>
          <p:cNvPr id="9" name="Picture 8" descr="http://www.lifeandleadership.com/storage/disc-images/DISC%20symbols%20logo.jpg?__SQUARESPACE_CACHEVERSION=13422918428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355056"/>
            <a:ext cx="2843211" cy="23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Types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of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persons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ine2goapp.files.wordpress.com/2012/12/1010_303379756439385_1237222312_n.png?w=600&amp;h=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4" y="2611438"/>
            <a:ext cx="31575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984055"/>
            <a:ext cx="8143875" cy="5378645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2254250"/>
            <a:ext cx="70199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Dominance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Driver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990600"/>
            <a:ext cx="8105775" cy="584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3" y="6138571"/>
            <a:ext cx="945296" cy="4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8" y="2036316"/>
            <a:ext cx="2194197" cy="3183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Dominance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Driver</a:t>
            </a:r>
            <a:b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More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WHAT questions than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HOW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4384674" y="0"/>
            <a:ext cx="7664451" cy="685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nl-NL" dirty="0" smtClean="0">
              <a:cs typeface="Tahoma" panose="020B0604030504040204" pitchFamily="34" charset="0"/>
            </a:endParaRPr>
          </a:p>
          <a:p>
            <a:r>
              <a:rPr lang="en-GB" altLang="nl-NL" sz="3600" dirty="0" smtClean="0">
                <a:cs typeface="Tahoma" panose="020B0604030504040204" pitchFamily="34" charset="0"/>
              </a:rPr>
              <a:t>High </a:t>
            </a:r>
            <a:r>
              <a:rPr lang="en-GB" altLang="nl-NL" sz="3600" b="1" dirty="0" smtClean="0">
                <a:cs typeface="Tahoma" panose="020B0604030504040204" pitchFamily="34" charset="0"/>
              </a:rPr>
              <a:t>D</a:t>
            </a:r>
            <a:r>
              <a:rPr lang="en-GB" altLang="nl-NL" sz="3600" dirty="0" smtClean="0">
                <a:cs typeface="Tahoma" panose="020B0604030504040204" pitchFamily="34" charset="0"/>
              </a:rPr>
              <a:t> individuals may</a:t>
            </a:r>
          </a:p>
          <a:p>
            <a:r>
              <a:rPr lang="en-GB" altLang="nl-NL" sz="3600" dirty="0" smtClean="0">
                <a:cs typeface="Tahoma" panose="020B0604030504040204" pitchFamily="34" charset="0"/>
              </a:rPr>
              <a:t> </a:t>
            </a:r>
          </a:p>
          <a:p>
            <a:r>
              <a:rPr lang="en-GB" altLang="nl-NL" sz="3600" dirty="0" smtClean="0">
                <a:cs typeface="Tahoma" panose="020B0604030504040204" pitchFamily="34" charset="0"/>
              </a:rPr>
              <a:t>- be </a:t>
            </a:r>
            <a:r>
              <a:rPr lang="en-GB" altLang="nl-NL" sz="3600" b="1" dirty="0" smtClean="0">
                <a:cs typeface="Tahoma" panose="020B0604030504040204" pitchFamily="34" charset="0"/>
              </a:rPr>
              <a:t>described</a:t>
            </a:r>
            <a:r>
              <a:rPr lang="en-GB" altLang="nl-NL" sz="3600" dirty="0" smtClean="0">
                <a:cs typeface="Tahoma" panose="020B0604030504040204" pitchFamily="34" charset="0"/>
              </a:rPr>
              <a:t> as:</a:t>
            </a:r>
          </a:p>
          <a:p>
            <a:r>
              <a:rPr lang="en-GB" altLang="nl-NL" sz="3600" dirty="0" smtClean="0">
                <a:cs typeface="Tahoma" panose="020B0604030504040204" pitchFamily="34" charset="0"/>
              </a:rPr>
              <a:t>Risk, Decisive, Self assured, Willing to learn, Competitive, Self steering, Adventurous.</a:t>
            </a:r>
            <a:endParaRPr lang="en-GB" altLang="nl-NL" sz="3600" dirty="0">
              <a:cs typeface="Tahoma" panose="020B0604030504040204" pitchFamily="34" charset="0"/>
            </a:endParaRPr>
          </a:p>
          <a:p>
            <a:endParaRPr lang="en-US" altLang="nl-NL" sz="3600" dirty="0" smtClean="0">
              <a:cs typeface="Tahoma" panose="020B0604030504040204" pitchFamily="34" charset="0"/>
            </a:endParaRPr>
          </a:p>
          <a:p>
            <a:r>
              <a:rPr lang="en-US" altLang="nl-NL" sz="3600" dirty="0">
                <a:cs typeface="Tahoma" panose="020B0604030504040204" pitchFamily="34" charset="0"/>
              </a:rPr>
              <a:t>- have </a:t>
            </a:r>
            <a:r>
              <a:rPr lang="en-US" altLang="nl-NL" sz="3600" b="1" dirty="0">
                <a:cs typeface="Tahoma" panose="020B0604030504040204" pitchFamily="34" charset="0"/>
              </a:rPr>
              <a:t>jobs</a:t>
            </a:r>
            <a:r>
              <a:rPr lang="en-US" altLang="nl-NL" sz="3600" dirty="0">
                <a:cs typeface="Tahoma" panose="020B0604030504040204" pitchFamily="34" charset="0"/>
              </a:rPr>
              <a:t> as</a:t>
            </a:r>
            <a:r>
              <a:rPr lang="en-US" altLang="nl-NL" sz="3600" dirty="0" smtClean="0">
                <a:cs typeface="Tahoma" panose="020B0604030504040204" pitchFamily="34" charset="0"/>
              </a:rPr>
              <a:t>:</a:t>
            </a:r>
            <a:endParaRPr lang="en-US" altLang="nl-NL" sz="3600" dirty="0">
              <a:cs typeface="Tahoma" panose="020B0604030504040204" pitchFamily="34" charset="0"/>
            </a:endParaRPr>
          </a:p>
          <a:p>
            <a:r>
              <a:rPr lang="en-US" altLang="nl-NL" sz="3600" dirty="0">
                <a:cs typeface="Tahoma" panose="020B0604030504040204" pitchFamily="34" charset="0"/>
              </a:rPr>
              <a:t>Entrepreneurs</a:t>
            </a:r>
            <a:r>
              <a:rPr lang="en-US" altLang="nl-NL" sz="3600" dirty="0" smtClean="0">
                <a:cs typeface="Tahoma" panose="020B0604030504040204" pitchFamily="34" charset="0"/>
              </a:rPr>
              <a:t>, Leaders, </a:t>
            </a: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Sales (</a:t>
            </a:r>
            <a:r>
              <a:rPr lang="en-US" altLang="nl-NL" sz="3600" dirty="0">
                <a:cs typeface="Tahoma" panose="020B0604030504040204" pitchFamily="34" charset="0"/>
              </a:rPr>
              <a:t>full commission</a:t>
            </a:r>
            <a:r>
              <a:rPr lang="en-US" altLang="nl-NL" sz="3600" dirty="0" smtClean="0">
                <a:cs typeface="Tahoma" panose="020B0604030504040204" pitchFamily="34" charset="0"/>
              </a:rPr>
              <a:t>),</a:t>
            </a:r>
          </a:p>
          <a:p>
            <a:r>
              <a:rPr lang="en-US" altLang="nl-NL" sz="3600" dirty="0" smtClean="0">
                <a:cs typeface="Tahoma" panose="020B0604030504040204" pitchFamily="34" charset="0"/>
              </a:rPr>
              <a:t>Sales management</a:t>
            </a:r>
            <a:endParaRPr lang="en-US" altLang="nl-NL" sz="3600" dirty="0">
              <a:cs typeface="Tahoma" panose="020B0604030504040204" pitchFamily="34" charset="0"/>
            </a:endParaRPr>
          </a:p>
          <a:p>
            <a:endParaRPr lang="en-GB" altLang="nl-NL" sz="3600" dirty="0" smtClean="0"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Communicating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with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6225" y="804457"/>
            <a:ext cx="8105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b="1" dirty="0" smtClean="0"/>
              <a:t>If your colleague </a:t>
            </a:r>
            <a:r>
              <a:rPr lang="nl-NL" altLang="nl-NL" sz="3600" b="1" dirty="0" smtClean="0"/>
              <a:t>is </a:t>
            </a:r>
            <a:r>
              <a:rPr lang="nl-NL" altLang="nl-NL" sz="3600" b="1" dirty="0"/>
              <a:t>high in D</a:t>
            </a:r>
            <a:r>
              <a:rPr lang="nl-NL" altLang="nl-NL" sz="3600" b="1" dirty="0" smtClean="0"/>
              <a:t>:</a:t>
            </a:r>
          </a:p>
          <a:p>
            <a:pPr>
              <a:defRPr/>
            </a:pPr>
            <a:endParaRPr lang="nl-NL" altLang="nl-NL" sz="3600" b="1" dirty="0"/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Focus </a:t>
            </a:r>
            <a:r>
              <a:rPr lang="nl-NL" altLang="nl-NL" sz="3600" dirty="0"/>
              <a:t>on solutions, </a:t>
            </a:r>
            <a:r>
              <a:rPr lang="en-GB" altLang="nl-NL" sz="3600" dirty="0" smtClean="0"/>
              <a:t>not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problems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</a:t>
            </a:r>
            <a:r>
              <a:rPr lang="en-GB" altLang="nl-NL" sz="3600" dirty="0" smtClean="0"/>
              <a:t>Give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the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bottom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line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Focus </a:t>
            </a:r>
            <a:r>
              <a:rPr lang="en-GB" altLang="nl-NL" sz="3600" dirty="0" smtClean="0"/>
              <a:t>your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discussion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narrowly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</a:t>
            </a:r>
            <a:r>
              <a:rPr lang="en-GB" altLang="nl-NL" sz="3600" dirty="0" smtClean="0"/>
              <a:t>Avoid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making </a:t>
            </a:r>
            <a:r>
              <a:rPr lang="en-GB" altLang="nl-NL" sz="3600" dirty="0" smtClean="0"/>
              <a:t>generalisations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</a:t>
            </a:r>
            <a:r>
              <a:rPr lang="en-GB" altLang="nl-NL" sz="3600" dirty="0" smtClean="0"/>
              <a:t>Don’t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repeat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yourself</a:t>
            </a:r>
          </a:p>
          <a:p>
            <a:pPr>
              <a:buFont typeface="Arial" charset="0"/>
              <a:buChar char="•"/>
              <a:defRPr/>
            </a:pPr>
            <a:r>
              <a:rPr lang="nl-NL" altLang="nl-NL" sz="3600" dirty="0" smtClean="0"/>
              <a:t> Be </a:t>
            </a:r>
            <a:r>
              <a:rPr lang="nl-NL" altLang="nl-NL" sz="3600" dirty="0"/>
              <a:t>brief </a:t>
            </a:r>
            <a:r>
              <a:rPr lang="en-GB" altLang="nl-NL" sz="3600" dirty="0" smtClean="0"/>
              <a:t>and</a:t>
            </a:r>
            <a:r>
              <a:rPr lang="nl-NL" altLang="nl-NL" sz="3600" dirty="0" smtClean="0"/>
              <a:t> </a:t>
            </a:r>
            <a:r>
              <a:rPr lang="en-GB" altLang="nl-NL" sz="3600" dirty="0" smtClean="0"/>
              <a:t>speak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ur.Saxion_Template_NL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NL_16-9" id="{934DD1D6-5977-4E9F-BE85-D87B5FA8C5AF}" vid="{F605C3BC-F822-4566-B6C3-85BE30728997}"/>
    </a:ext>
  </a:extLst>
</a:theme>
</file>

<file path=ppt/theme/theme2.xml><?xml version="1.0" encoding="utf-8"?>
<a:theme xmlns:a="http://schemas.openxmlformats.org/drawingml/2006/main" name="Kleur.Saxion_Template_INT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INT_16-9" id="{7DDF2CE3-B951-4B10-B08C-78486A2C45F0}" vid="{9AB55468-4C78-4419-AA46-EDBDEB6495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_16_9 NL</Template>
  <TotalTime>0</TotalTime>
  <Words>841</Words>
  <Application>Microsoft Office PowerPoint</Application>
  <PresentationFormat>Widescreen</PresentationFormat>
  <Paragraphs>260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Lucida Sans Unicode</vt:lpstr>
      <vt:lpstr>Tahoma</vt:lpstr>
      <vt:lpstr>Verdana</vt:lpstr>
      <vt:lpstr>Kleur.Saxion_Template_NL_16-9</vt:lpstr>
      <vt:lpstr>Kleur.Saxion_Template_INT_16-9</vt:lpstr>
      <vt:lpstr>  Who are you?  For yourself and for your environment </vt:lpstr>
      <vt:lpstr>William Moulton Marston 1928  USA</vt:lpstr>
      <vt:lpstr>PowerPoint Presentation</vt:lpstr>
      <vt:lpstr>Job interview</vt:lpstr>
      <vt:lpstr>Analyse behaviour ?!?</vt:lpstr>
      <vt:lpstr>Types of persons</vt:lpstr>
      <vt:lpstr>Dominance / Driver</vt:lpstr>
      <vt:lpstr>Dominance / Driver  More WHAT questions than HOW</vt:lpstr>
      <vt:lpstr>Communicating with D</vt:lpstr>
      <vt:lpstr>Dominance / Driver</vt:lpstr>
      <vt:lpstr>Influence / Inspiring</vt:lpstr>
      <vt:lpstr>Influence/ Inspiring  More WHO questions than WHY</vt:lpstr>
      <vt:lpstr>Communicating with I</vt:lpstr>
      <vt:lpstr>Influence/ Inspiring</vt:lpstr>
      <vt:lpstr>Steadiness / Stable</vt:lpstr>
      <vt:lpstr>Steadiness / Stable  More HOW questions than WHAT </vt:lpstr>
      <vt:lpstr>Communicating with S</vt:lpstr>
      <vt:lpstr>Steadiness / Stable</vt:lpstr>
      <vt:lpstr>Compliance / Correct</vt:lpstr>
      <vt:lpstr>Compliance / Correct  More WHY questions than WHO</vt:lpstr>
      <vt:lpstr>Communicating with C</vt:lpstr>
      <vt:lpstr>Compliance / Correct</vt:lpstr>
      <vt:lpstr>Types of persons</vt:lpstr>
      <vt:lpstr>Competences</vt:lpstr>
      <vt:lpstr>Strengths Overused can Become Weaknesses</vt:lpstr>
      <vt:lpstr>Test on line</vt:lpstr>
      <vt:lpstr>My results?</vt:lpstr>
      <vt:lpstr>Result in figure  D = 35 % I = 33 % S = 27 % C = 5 %</vt:lpstr>
      <vt:lpstr>Result in text  </vt:lpstr>
      <vt:lpstr>Assignment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Nicole Löbker - Horsthuis</dc:creator>
  <cp:lastModifiedBy>Jan Bollen</cp:lastModifiedBy>
  <cp:revision>53</cp:revision>
  <cp:lastPrinted>2019-07-16T07:32:34Z</cp:lastPrinted>
  <dcterms:created xsi:type="dcterms:W3CDTF">2019-02-04T09:45:39Z</dcterms:created>
  <dcterms:modified xsi:type="dcterms:W3CDTF">2020-05-22T12:02:42Z</dcterms:modified>
</cp:coreProperties>
</file>