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handoutMasterIdLst>
    <p:handoutMasterId r:id="rId27"/>
  </p:handoutMasterIdLst>
  <p:sldIdLst>
    <p:sldId id="256" r:id="rId3"/>
    <p:sldId id="263" r:id="rId4"/>
    <p:sldId id="265" r:id="rId5"/>
    <p:sldId id="266" r:id="rId6"/>
    <p:sldId id="267" r:id="rId7"/>
    <p:sldId id="268" r:id="rId8"/>
    <p:sldId id="269" r:id="rId9"/>
    <p:sldId id="275" r:id="rId10"/>
    <p:sldId id="270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9" r:id="rId24"/>
    <p:sldId id="27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7EF469-969E-4999-ABA7-60235B63303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5355CF-E19B-4C7A-A9FB-6ED6BD63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3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2EDF72-851A-42F9-BEBE-2C74A8696CA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8D652B-C5DA-44BD-AB1F-162234C29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1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B1E01E7-48D6-40A1-B2AC-0BE7B982918E}"/>
              </a:ext>
            </a:extLst>
          </p:cNvPr>
          <p:cNvSpPr/>
          <p:nvPr/>
        </p:nvSpPr>
        <p:spPr>
          <a:xfrm>
            <a:off x="6" y="0"/>
            <a:ext cx="8137445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C9A01A2-4DCB-4FDC-8D81-7D09D89C54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137451" y="0"/>
            <a:ext cx="4054549" cy="6858000"/>
          </a:xfrm>
          <a:solidFill>
            <a:schemeClr val="bg1"/>
          </a:solidFill>
        </p:spPr>
        <p:txBody>
          <a:bodyPr lIns="360000" tIns="792000">
            <a:normAutofit/>
          </a:bodyPr>
          <a:lstStyle>
            <a:lvl1pPr>
              <a:defRPr sz="1600"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7E7368-D515-4D42-B8E1-977B351AB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126" y="1796144"/>
            <a:ext cx="7244316" cy="3456341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86E2FA-4FEA-40D1-B8DA-4B1D5A0D9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25" y="792001"/>
            <a:ext cx="7244316" cy="7336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43513369-5699-4CCE-93DA-0A9354F63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5443051"/>
            <a:ext cx="2416626" cy="8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8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EE0B92A-A73A-4C1F-A960-EBEE0651E7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C08955C-C1E9-4B08-A66E-790BD8E5E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324000"/>
            <a:ext cx="1384385" cy="5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4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2A3-FB8D-4AA2-958C-7D5BB2733BC6}" type="datetime1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4C31-D587-489A-9E91-35D0F767D5C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834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B1E01E7-48D6-40A1-B2AC-0BE7B982918E}"/>
              </a:ext>
            </a:extLst>
          </p:cNvPr>
          <p:cNvSpPr/>
          <p:nvPr/>
        </p:nvSpPr>
        <p:spPr>
          <a:xfrm>
            <a:off x="6" y="0"/>
            <a:ext cx="8137445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C9A01A2-4DCB-4FDC-8D81-7D09D89C54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137451" y="0"/>
            <a:ext cx="4054549" cy="6858000"/>
          </a:xfrm>
          <a:solidFill>
            <a:schemeClr val="bg1"/>
          </a:solidFill>
        </p:spPr>
        <p:txBody>
          <a:bodyPr lIns="360000" tIns="792000">
            <a:normAutofit/>
          </a:bodyPr>
          <a:lstStyle>
            <a:lvl1pPr>
              <a:defRPr sz="1600"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7E7368-D515-4D42-B8E1-977B351AB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126" y="1796144"/>
            <a:ext cx="7244316" cy="3456341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86E2FA-4FEA-40D1-B8DA-4B1D5A0D9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25" y="792001"/>
            <a:ext cx="7244316" cy="7336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212C8C25-4EA4-4564-85BA-7501FDF55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82286"/>
            <a:ext cx="3334864" cy="167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00953-537F-479C-A9FE-2E8F626BAC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0373" y="0"/>
            <a:ext cx="8151628" cy="6858000"/>
          </a:xfrm>
          <a:solidFill>
            <a:schemeClr val="bg1"/>
          </a:solidFill>
        </p:spPr>
        <p:txBody>
          <a:bodyPr lIns="432000" tIns="792000"/>
          <a:lstStyle>
            <a:lvl1pPr>
              <a:defRPr sz="1600"/>
            </a:lvl1pPr>
          </a:lstStyle>
          <a:p>
            <a:pPr lvl="0"/>
            <a:r>
              <a:rPr lang="nl-NL" dirty="0"/>
              <a:t>Klik om stijl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F2DBF4-41D5-44FE-80A0-48586187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92000"/>
            <a:ext cx="3270100" cy="130186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8EC8A20-6983-4311-9ACB-A2CEE97541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000" y="2073275"/>
            <a:ext cx="3270100" cy="311815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02028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A2F99AB-32A0-423C-977A-DB29AAAED1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1AC377B-A65B-441A-A4D3-5A55E9CAD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5760000"/>
            <a:ext cx="1964389" cy="98707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E42DD1E-B604-4CF9-84C0-92B6A216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04000"/>
            <a:ext cx="11102400" cy="1435507"/>
          </a:xfrm>
        </p:spPr>
        <p:txBody>
          <a:bodyPr/>
          <a:lstStyle>
            <a:lvl1pPr>
              <a:defRPr>
                <a:solidFill>
                  <a:srgbClr val="009C8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51B81A-12E4-442C-915C-9197F9F223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2520000"/>
            <a:ext cx="11080800" cy="30636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08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DB79D8F-AE8E-4A30-96E9-94F7431F2C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CF7A5EF7-F88C-4DCB-9C39-9F8D0C844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5760000"/>
            <a:ext cx="1964387" cy="98707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33868CC-6BE0-4AB2-A67B-5298DEB5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42000" cy="1436400"/>
          </a:xfrm>
        </p:spPr>
        <p:txBody>
          <a:bodyPr lIns="54000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22044AC-C9DC-4068-9615-DF28008338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2520000"/>
            <a:ext cx="11142000" cy="315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2296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F23B92BB-44D8-46B6-BDA8-521E79490E07}"/>
              </a:ext>
            </a:extLst>
          </p:cNvPr>
          <p:cNvSpPr/>
          <p:nvPr/>
        </p:nvSpPr>
        <p:spPr>
          <a:xfrm>
            <a:off x="-20332" y="0"/>
            <a:ext cx="40613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D6DC362-A895-44B7-80D2-E78CBF1263FC}"/>
              </a:ext>
            </a:extLst>
          </p:cNvPr>
          <p:cNvSpPr/>
          <p:nvPr/>
        </p:nvSpPr>
        <p:spPr>
          <a:xfrm>
            <a:off x="4061312" y="0"/>
            <a:ext cx="8130688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A6F622-BCE1-4329-92E3-2A18615A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664" y="0"/>
            <a:ext cx="4101977" cy="6858000"/>
          </a:xfrm>
          <a:noFill/>
        </p:spPr>
        <p:txBody>
          <a:bodyPr lIns="360000" tIns="792000" rIns="324000" bIns="720000" anchor="t" anchorCtr="0"/>
          <a:lstStyle>
            <a:lvl1pPr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B08D5F-DC48-4007-B3E4-76BA25C2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1" y="792000"/>
            <a:ext cx="6228281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72948D-E268-4603-88B2-2B415D950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7620" y="1992086"/>
            <a:ext cx="6228281" cy="376791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18288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D73E675-FD77-4D0B-9FD8-BA09CC9CA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5760000"/>
            <a:ext cx="1964389" cy="98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68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05889135-4F9D-431D-93FA-F18A2E0B61A4}"/>
              </a:ext>
            </a:extLst>
          </p:cNvPr>
          <p:cNvSpPr/>
          <p:nvPr/>
        </p:nvSpPr>
        <p:spPr>
          <a:xfrm>
            <a:off x="0" y="0"/>
            <a:ext cx="4080933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08A81FD-CC7F-44B7-A3C2-1BA8D56EC811}"/>
              </a:ext>
            </a:extLst>
          </p:cNvPr>
          <p:cNvSpPr/>
          <p:nvPr/>
        </p:nvSpPr>
        <p:spPr>
          <a:xfrm>
            <a:off x="4080933" y="0"/>
            <a:ext cx="811106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C5FD37BF-9F19-45B6-A05D-C37E48EA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46"/>
            <a:ext cx="4081444" cy="6858000"/>
          </a:xfrm>
          <a:noFill/>
        </p:spPr>
        <p:txBody>
          <a:bodyPr lIns="360000" tIns="792000" rIns="324000" bIns="720000" anchor="t" anchorCtr="0"/>
          <a:lstStyle>
            <a:lvl1pPr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94A9EF1-75FD-43E4-AE75-300DEE25DA6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80933" y="0"/>
            <a:ext cx="8111067" cy="6878638"/>
          </a:xfrm>
        </p:spPr>
        <p:txBody>
          <a:bodyPr lIns="360000" tIns="792000" rIns="324000" bIns="720000"/>
          <a:lstStyle>
            <a:lvl1pPr>
              <a:defRPr>
                <a:solidFill>
                  <a:srgbClr val="009C82"/>
                </a:solidFill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1762ED42-C67E-4919-B2E8-E30110AFC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5760000"/>
            <a:ext cx="1964387" cy="9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6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902D0237-9C24-46F9-989F-B21C10B9B3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959F1A-F72D-4CF6-A029-14E0DB16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0"/>
            <a:ext cx="8111066" cy="6858000"/>
          </a:xfrm>
          <a:noFill/>
        </p:spPr>
        <p:txBody>
          <a:bodyPr lIns="612000" tIns="1404000" rIns="828000" bIns="720000"/>
          <a:lstStyle>
            <a:lvl1pPr>
              <a:defRPr sz="3200">
                <a:solidFill>
                  <a:srgbClr val="009C82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2A9CE5-95E8-458E-9040-B0251FBFA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144000"/>
            <a:ext cx="1964389" cy="987073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3FFB599D-9511-47E4-8A64-0206C2AAAF47}"/>
              </a:ext>
            </a:extLst>
          </p:cNvPr>
          <p:cNvSpPr/>
          <p:nvPr/>
        </p:nvSpPr>
        <p:spPr>
          <a:xfrm>
            <a:off x="8111067" y="10196"/>
            <a:ext cx="4080933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942CE0-4AC8-4CA7-A53A-36303407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800" y="828000"/>
            <a:ext cx="3434400" cy="4320000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203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D56FCA5F-563C-4963-A6C6-ACB86FD6731A}"/>
              </a:ext>
            </a:extLst>
          </p:cNvPr>
          <p:cNvSpPr/>
          <p:nvPr/>
        </p:nvSpPr>
        <p:spPr>
          <a:xfrm>
            <a:off x="0" y="0"/>
            <a:ext cx="8128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92A113-690F-4A70-A450-6B634995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128000" cy="6857999"/>
          </a:xfrm>
          <a:noFill/>
        </p:spPr>
        <p:txBody>
          <a:bodyPr lIns="612000" tIns="1440000" rIns="828000" bIns="720000"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351474-BA6D-40FF-AD94-E36000AB4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28000" y="-3"/>
            <a:ext cx="406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A7CE760-6D02-4D82-B473-AF7356A87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144000"/>
            <a:ext cx="1964387" cy="9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2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00953-537F-479C-A9FE-2E8F626BAC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0373" y="0"/>
            <a:ext cx="8151628" cy="6858000"/>
          </a:xfrm>
          <a:solidFill>
            <a:schemeClr val="bg1"/>
          </a:solidFill>
        </p:spPr>
        <p:txBody>
          <a:bodyPr lIns="432000" tIns="792000"/>
          <a:lstStyle>
            <a:lvl1pPr>
              <a:defRPr sz="1600"/>
            </a:lvl1pPr>
          </a:lstStyle>
          <a:p>
            <a:pPr lvl="0"/>
            <a:r>
              <a:rPr lang="nl-NL" dirty="0"/>
              <a:t>Klik om stijl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F2DBF4-41D5-44FE-80A0-48586187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92000"/>
            <a:ext cx="3270100" cy="130186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8EC8A20-6983-4311-9ACB-A2CEE97541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000" y="2073275"/>
            <a:ext cx="3270100" cy="35941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58362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D64C1C9-6779-4C2B-8929-B830AA9CB1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E352236-2EC3-4042-806B-30EA689CA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144000"/>
            <a:ext cx="1964389" cy="98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74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EE0B92A-A73A-4C1F-A960-EBEE0651E7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2BFD4EB-258F-4EA7-8341-D8AAACD56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144000"/>
            <a:ext cx="1964387" cy="9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70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69C1-7C85-4A20-B1E0-516FF7D5123A}" type="datetime1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4C31-D587-489A-9E91-35D0F767D5C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49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A2F99AB-32A0-423C-977A-DB29AAAED1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2D7232F-6567-4478-A980-A756C72F9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5968800"/>
            <a:ext cx="1384385" cy="50474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B1726F7-A1D1-4F7D-A6A9-F4BE37A8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00284"/>
            <a:ext cx="11096477" cy="1435507"/>
          </a:xfrm>
        </p:spPr>
        <p:txBody>
          <a:bodyPr/>
          <a:lstStyle>
            <a:lvl1pPr>
              <a:defRPr>
                <a:solidFill>
                  <a:srgbClr val="009C8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1B3125-4D60-4C8B-8468-32E19AAC16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2520001"/>
            <a:ext cx="11080750" cy="306434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44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DB79D8F-AE8E-4A30-96E9-94F7431F2C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59E5169-77CD-422C-B61A-44FA12564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5970195"/>
            <a:ext cx="1384385" cy="50474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14A899-67D6-40BC-8EE2-7F21AD2D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42324" cy="14355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37381A-A174-44E9-B0E4-503D67E36D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2520000"/>
            <a:ext cx="11142324" cy="31510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789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F23B92BB-44D8-46B6-BDA8-521E79490E07}"/>
              </a:ext>
            </a:extLst>
          </p:cNvPr>
          <p:cNvSpPr/>
          <p:nvPr/>
        </p:nvSpPr>
        <p:spPr>
          <a:xfrm>
            <a:off x="-20332" y="0"/>
            <a:ext cx="40613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D6DC362-A895-44B7-80D2-E78CBF1263FC}"/>
              </a:ext>
            </a:extLst>
          </p:cNvPr>
          <p:cNvSpPr/>
          <p:nvPr/>
        </p:nvSpPr>
        <p:spPr>
          <a:xfrm>
            <a:off x="4061312" y="0"/>
            <a:ext cx="8130688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A6F622-BCE1-4329-92E3-2A18615A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664" y="0"/>
            <a:ext cx="4101977" cy="6858000"/>
          </a:xfrm>
          <a:noFill/>
        </p:spPr>
        <p:txBody>
          <a:bodyPr lIns="360000" tIns="792000" rIns="324000" bIns="720000" anchor="t" anchorCtr="0"/>
          <a:lstStyle>
            <a:lvl1pPr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B08D5F-DC48-4007-B3E4-76BA25C2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1" y="792000"/>
            <a:ext cx="6228281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72948D-E268-4603-88B2-2B415D950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7620" y="1992086"/>
            <a:ext cx="6228281" cy="376791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18288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6DC7D93-812A-44EF-8162-A5D520F00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5968800"/>
            <a:ext cx="1384385" cy="5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05889135-4F9D-431D-93FA-F18A2E0B61A4}"/>
              </a:ext>
            </a:extLst>
          </p:cNvPr>
          <p:cNvSpPr/>
          <p:nvPr/>
        </p:nvSpPr>
        <p:spPr>
          <a:xfrm>
            <a:off x="0" y="0"/>
            <a:ext cx="4080933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08A81FD-CC7F-44B7-A3C2-1BA8D56EC811}"/>
              </a:ext>
            </a:extLst>
          </p:cNvPr>
          <p:cNvSpPr/>
          <p:nvPr/>
        </p:nvSpPr>
        <p:spPr>
          <a:xfrm>
            <a:off x="4080933" y="0"/>
            <a:ext cx="811106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C5FD37BF-9F19-45B6-A05D-C37E48EA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46"/>
            <a:ext cx="4081444" cy="6858000"/>
          </a:xfrm>
          <a:noFill/>
        </p:spPr>
        <p:txBody>
          <a:bodyPr lIns="360000" tIns="792000" rIns="324000" bIns="720000" anchor="t" anchorCtr="0"/>
          <a:lstStyle>
            <a:lvl1pPr>
              <a:defRPr sz="3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94A9EF1-75FD-43E4-AE75-300DEE25DA6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80933" y="0"/>
            <a:ext cx="8111067" cy="6878638"/>
          </a:xfrm>
        </p:spPr>
        <p:txBody>
          <a:bodyPr lIns="360000" tIns="792000" rIns="324000" bIns="720000"/>
          <a:lstStyle>
            <a:lvl1pPr>
              <a:defRPr>
                <a:solidFill>
                  <a:srgbClr val="009C82"/>
                </a:solidFill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6659DCAD-DB1A-4352-8836-E929632DD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5970195"/>
            <a:ext cx="1384385" cy="5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7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902D0237-9C24-46F9-989F-B21C10B9B3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959F1A-F72D-4CF6-A029-14E0DB16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8111065" cy="6858000"/>
          </a:xfrm>
          <a:noFill/>
        </p:spPr>
        <p:txBody>
          <a:bodyPr lIns="612000" tIns="1404000" rIns="828000" bIns="720000"/>
          <a:lstStyle>
            <a:lvl1pPr>
              <a:defRPr sz="3200">
                <a:solidFill>
                  <a:srgbClr val="009C82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9C65DB-15A3-40B1-BBEC-ED2A1BA17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324000"/>
            <a:ext cx="1384385" cy="50474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6878B443-A221-472B-9B31-D2923602B620}"/>
              </a:ext>
            </a:extLst>
          </p:cNvPr>
          <p:cNvSpPr/>
          <p:nvPr/>
        </p:nvSpPr>
        <p:spPr>
          <a:xfrm>
            <a:off x="8111066" y="0"/>
            <a:ext cx="4080933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BC222D1-C306-4567-A343-C722A1158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064" y="828742"/>
            <a:ext cx="3432935" cy="4318445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96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D56FCA5F-563C-4963-A6C6-ACB86FD6731A}"/>
              </a:ext>
            </a:extLst>
          </p:cNvPr>
          <p:cNvSpPr/>
          <p:nvPr/>
        </p:nvSpPr>
        <p:spPr>
          <a:xfrm>
            <a:off x="0" y="0"/>
            <a:ext cx="8128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92A113-690F-4A70-A450-6B634995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128000" cy="6857999"/>
          </a:xfrm>
          <a:noFill/>
        </p:spPr>
        <p:txBody>
          <a:bodyPr lIns="612000" tIns="1440000" rIns="828000" bIns="720000"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351474-BA6D-40FF-AD94-E36000AB4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28000" y="-3"/>
            <a:ext cx="406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BAC8430-1514-4873-ABE5-EA31EA5A0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324000"/>
            <a:ext cx="1384385" cy="5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D64C1C9-6779-4C2B-8929-B830AA9CB1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EB84E45-4AEA-4831-9B87-14B351713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00" y="324000"/>
            <a:ext cx="1384385" cy="5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5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335AE316-A033-42C3-91B9-BB69790144E1}"/>
              </a:ext>
            </a:extLst>
          </p:cNvPr>
          <p:cNvSpPr/>
          <p:nvPr/>
        </p:nvSpPr>
        <p:spPr>
          <a:xfrm>
            <a:off x="5" y="0"/>
            <a:ext cx="40608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331E97-3ECC-4AF2-98AB-D57122C8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501" y="500284"/>
            <a:ext cx="6661297" cy="1435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Formaat </a:t>
            </a:r>
            <a:br>
              <a:rPr lang="nl-NL" dirty="0"/>
            </a:br>
            <a:r>
              <a:rPr lang="nl-NL" dirty="0"/>
              <a:t>16:9 NL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391E4F-156B-48E6-81C2-3447F3936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2500" y="2006379"/>
            <a:ext cx="6661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B4A502B-E2CB-4287-9DED-C3AC2B5E0C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014" y="5248352"/>
            <a:ext cx="3534447" cy="1332000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0CFFBB0-A4A8-48C7-A271-8455A154136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4000" y="5473804"/>
            <a:ext cx="2416626" cy="8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5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335AE316-A033-42C3-91B9-BB69790144E1}"/>
              </a:ext>
            </a:extLst>
          </p:cNvPr>
          <p:cNvSpPr/>
          <p:nvPr/>
        </p:nvSpPr>
        <p:spPr>
          <a:xfrm>
            <a:off x="5" y="0"/>
            <a:ext cx="40608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331E97-3ECC-4AF2-98AB-D57122C8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501" y="500284"/>
            <a:ext cx="6661297" cy="1435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Format </a:t>
            </a:r>
            <a:br>
              <a:rPr lang="nl-NL" dirty="0"/>
            </a:br>
            <a:r>
              <a:rPr lang="nl-NL" dirty="0"/>
              <a:t>16:9 INT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391E4F-156B-48E6-81C2-3447F3936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2500" y="2006379"/>
            <a:ext cx="6661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B4A502B-E2CB-4287-9DED-C3AC2B5E0C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014" y="5248352"/>
            <a:ext cx="3534447" cy="133200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4CF265D-E83E-4BC2-8036-5C85388D4F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5182286"/>
            <a:ext cx="3334864" cy="167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weet_girl@hotmail.com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jpeg"/><Relationship Id="rId4" Type="http://schemas.openxmlformats.org/officeDocument/2006/relationships/hyperlink" Target="mailto:Big_boy@hotmail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23test.com/disc-personality-test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jpeg"/><Relationship Id="rId5" Type="http://schemas.openxmlformats.org/officeDocument/2006/relationships/image" Target="../media/image20.png"/><Relationship Id="rId4" Type="http://schemas.openxmlformats.org/officeDocument/2006/relationships/hyperlink" Target="https://www.123test.nl/disc-tes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19550" y="0"/>
            <a:ext cx="8172450" cy="3449638"/>
          </a:xfrm>
        </p:spPr>
        <p:txBody>
          <a:bodyPr/>
          <a:lstStyle/>
          <a:p>
            <a:r>
              <a:rPr lang="nl-NL" altLang="nl-NL" sz="5400" dirty="0" err="1"/>
              <a:t>Writing</a:t>
            </a:r>
            <a:r>
              <a:rPr lang="nl-NL" altLang="nl-NL" sz="5400" dirty="0"/>
              <a:t> a </a:t>
            </a:r>
            <a:r>
              <a:rPr lang="nl-NL" altLang="nl-NL" sz="5400" dirty="0" smtClean="0"/>
              <a:t>Curriculum Vitae (CV) </a:t>
            </a:r>
            <a:r>
              <a:rPr lang="nl-NL" altLang="nl-NL" sz="5400" dirty="0" err="1"/>
              <a:t>and</a:t>
            </a:r>
            <a:r>
              <a:rPr lang="nl-NL" altLang="nl-NL" sz="5400" dirty="0"/>
              <a:t> </a:t>
            </a:r>
            <a:br>
              <a:rPr lang="nl-NL" altLang="nl-NL" sz="5400" dirty="0"/>
            </a:br>
            <a:r>
              <a:rPr lang="nl-NL" altLang="nl-NL" sz="5400" dirty="0" err="1" smtClean="0"/>
              <a:t>an</a:t>
            </a:r>
            <a:r>
              <a:rPr lang="nl-NL" altLang="nl-NL" sz="5400" dirty="0" smtClean="0"/>
              <a:t> </a:t>
            </a:r>
            <a:r>
              <a:rPr lang="nl-NL" altLang="nl-NL" sz="5400" dirty="0" err="1" smtClean="0"/>
              <a:t>application</a:t>
            </a:r>
            <a:r>
              <a:rPr lang="nl-NL" altLang="nl-NL" sz="5400" dirty="0" smtClean="0"/>
              <a:t> letter</a:t>
            </a:r>
            <a:endParaRPr lang="nl-NL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19550" y="5202238"/>
            <a:ext cx="8172450" cy="1655762"/>
          </a:xfrm>
        </p:spPr>
        <p:txBody>
          <a:bodyPr/>
          <a:lstStyle/>
          <a:p>
            <a:r>
              <a:rPr lang="nl-NL" dirty="0" err="1" smtClean="0"/>
              <a:t>by</a:t>
            </a:r>
            <a:r>
              <a:rPr lang="nl-NL" dirty="0" smtClean="0"/>
              <a:t> Jan Bollen</a:t>
            </a:r>
          </a:p>
          <a:p>
            <a:r>
              <a:rPr lang="nl-NL" dirty="0" smtClean="0"/>
              <a:t>j.w.bollen@saxion.nl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8" name="Picture 10" descr="http://www.rectec.nl/wp-content/uploads/2011/02/cv-che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92845"/>
            <a:ext cx="3409950" cy="215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10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9"/>
            <a:ext cx="4086225" cy="2673022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Suggested CV lay out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7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7" y="2069814"/>
            <a:ext cx="2737937" cy="273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106047" y="705922"/>
            <a:ext cx="7943079" cy="5179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3200" dirty="0" smtClean="0"/>
              <a:t>Headers and footers (name, page numbering)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Personal data</a:t>
            </a:r>
            <a:endParaRPr lang="en-GB" altLang="nl-NL" sz="3200" b="1" dirty="0" smtClean="0"/>
          </a:p>
          <a:p>
            <a:r>
              <a:rPr lang="en-GB" altLang="nl-NL" sz="3200" dirty="0" smtClean="0"/>
              <a:t>Education</a:t>
            </a:r>
          </a:p>
          <a:p>
            <a:r>
              <a:rPr lang="en-GB" altLang="nl-NL" sz="3200" dirty="0" smtClean="0"/>
              <a:t>Work experience</a:t>
            </a:r>
          </a:p>
          <a:p>
            <a:r>
              <a:rPr lang="en-GB" altLang="nl-NL" sz="3200" dirty="0" smtClean="0"/>
              <a:t>Computer skills</a:t>
            </a:r>
          </a:p>
          <a:p>
            <a:r>
              <a:rPr lang="en-GB" altLang="nl-NL" sz="3200" dirty="0" smtClean="0"/>
              <a:t>Personal skills</a:t>
            </a:r>
          </a:p>
          <a:p>
            <a:r>
              <a:rPr lang="en-GB" altLang="nl-NL" sz="3200" dirty="0" smtClean="0"/>
              <a:t>Languages</a:t>
            </a:r>
          </a:p>
          <a:p>
            <a:r>
              <a:rPr lang="en-GB" altLang="nl-NL" sz="3200" dirty="0" smtClean="0"/>
              <a:t>Hobbies</a:t>
            </a:r>
          </a:p>
          <a:p>
            <a:r>
              <a:rPr lang="en-GB" altLang="nl-NL" sz="3200" dirty="0" smtClean="0"/>
              <a:t>References</a:t>
            </a:r>
            <a:endParaRPr lang="en-GB" altLang="nl-NL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11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Personal date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conizer.net/files/Human_o2/orig/preferences-desktop-perso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118053"/>
            <a:ext cx="2447639" cy="244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103778" y="673478"/>
            <a:ext cx="8088222" cy="5013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3200" dirty="0" smtClean="0"/>
              <a:t>Include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your name, address, phone numbers, male / female, date of birth, nationality, marital status, driving licence &amp; photo (voluntarily)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nl-NL" sz="3200" dirty="0" smtClean="0"/>
              <a:t> </a:t>
            </a:r>
          </a:p>
          <a:p>
            <a:r>
              <a:rPr lang="en-GB" altLang="nl-NL" sz="3200" dirty="0" smtClean="0"/>
              <a:t>Add an email address that is checked regularly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and seems professional!</a:t>
            </a:r>
          </a:p>
          <a:p>
            <a:r>
              <a:rPr lang="en-GB" altLang="nl-NL" sz="3200" dirty="0" smtClean="0">
                <a:solidFill>
                  <a:srgbClr val="FF0000"/>
                </a:solidFill>
                <a:hlinkClick r:id="rId3"/>
              </a:rPr>
              <a:t>Sweet_girl@hotmail.com</a:t>
            </a:r>
            <a:r>
              <a:rPr lang="en-GB" altLang="nl-NL" sz="3200" dirty="0" smtClean="0">
                <a:solidFill>
                  <a:srgbClr val="FF0000"/>
                </a:solidFill>
              </a:rPr>
              <a:t> 	</a:t>
            </a:r>
            <a:r>
              <a:rPr lang="en-GB" altLang="nl-NL" sz="3200" dirty="0" smtClean="0">
                <a:solidFill>
                  <a:srgbClr val="FF0000"/>
                </a:solidFill>
                <a:hlinkClick r:id="rId4"/>
              </a:rPr>
              <a:t>Big_boy@hotmail.com</a:t>
            </a:r>
            <a:endParaRPr lang="en-GB" altLang="nl-NL" sz="3200" dirty="0" smtClean="0">
              <a:solidFill>
                <a:srgbClr val="FF0000"/>
              </a:solidFill>
            </a:endParaRPr>
          </a:p>
          <a:p>
            <a:endParaRPr lang="en-GB" altLang="nl-NL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12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Education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www.dosomething.org/files/pictures/MPj04394090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9" y="1987956"/>
            <a:ext cx="3138249" cy="229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43127" y="903616"/>
            <a:ext cx="8120856" cy="5419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3200" b="1" dirty="0" smtClean="0"/>
              <a:t>Briefly list education</a:t>
            </a:r>
          </a:p>
          <a:p>
            <a:endParaRPr lang="en-GB" altLang="nl-NL" sz="3200" dirty="0" smtClean="0"/>
          </a:p>
          <a:p>
            <a:r>
              <a:rPr lang="en-GB" altLang="nl-NL" sz="3200" b="1" dirty="0" smtClean="0"/>
              <a:t>Last education first</a:t>
            </a:r>
            <a:r>
              <a:rPr lang="en-GB" altLang="nl-NL" sz="3200" dirty="0" smtClean="0"/>
              <a:t>, include</a:t>
            </a:r>
          </a:p>
          <a:p>
            <a:pPr lvl="1"/>
            <a:r>
              <a:rPr lang="en-GB" altLang="nl-NL" sz="3200" dirty="0" smtClean="0"/>
              <a:t>type of degree</a:t>
            </a:r>
          </a:p>
          <a:p>
            <a:pPr lvl="1"/>
            <a:r>
              <a:rPr lang="en-GB" altLang="nl-NL" sz="3200" dirty="0" smtClean="0"/>
              <a:t>name of University, location and</a:t>
            </a:r>
          </a:p>
          <a:p>
            <a:pPr lvl="1"/>
            <a:r>
              <a:rPr lang="en-GB" altLang="nl-NL" sz="3200" dirty="0" smtClean="0"/>
              <a:t>anticipated date of graduation </a:t>
            </a:r>
          </a:p>
          <a:p>
            <a:pPr lvl="1"/>
            <a:endParaRPr lang="en-GB" altLang="nl-NL" sz="3200" dirty="0" smtClean="0"/>
          </a:p>
          <a:p>
            <a:r>
              <a:rPr lang="en-GB" altLang="nl-NL" sz="3200" b="1" dirty="0" smtClean="0"/>
              <a:t>List other degrees</a:t>
            </a:r>
          </a:p>
          <a:p>
            <a:pPr lvl="1"/>
            <a:r>
              <a:rPr lang="en-GB" altLang="nl-NL" sz="3200" dirty="0" smtClean="0"/>
              <a:t>relevant higher education / coursework</a:t>
            </a:r>
          </a:p>
          <a:p>
            <a:pPr lvl="1"/>
            <a:r>
              <a:rPr lang="en-GB" altLang="nl-NL" sz="3200" dirty="0" smtClean="0"/>
              <a:t>ongoing professional education</a:t>
            </a:r>
          </a:p>
          <a:p>
            <a:pPr lvl="1"/>
            <a:r>
              <a:rPr lang="en-GB" altLang="nl-NL" sz="3200" dirty="0" smtClean="0"/>
              <a:t>training courses and study abroad </a:t>
            </a:r>
          </a:p>
          <a:p>
            <a:endParaRPr lang="en-GB" altLang="nl-NL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13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Work experience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4.bp.blogspot.com/-6eTaQ0oAbO4/TdatK6Ew77I/AAAAAAAAAJE/YaI2sm098GQ/s1600/to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334748"/>
            <a:ext cx="2689225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91250" y="1486306"/>
            <a:ext cx="8100749" cy="5371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3200" b="1" dirty="0" smtClean="0"/>
              <a:t>Every </a:t>
            </a:r>
            <a:r>
              <a:rPr lang="en-GB" altLang="nl-NL" sz="3200" dirty="0" smtClean="0"/>
              <a:t>work experience is important</a:t>
            </a:r>
          </a:p>
          <a:p>
            <a:endParaRPr lang="en-GB" altLang="nl-NL" sz="3200" dirty="0" smtClean="0"/>
          </a:p>
          <a:p>
            <a:r>
              <a:rPr lang="en-GB" altLang="nl-NL" sz="3200" b="1" dirty="0" smtClean="0"/>
              <a:t>State</a:t>
            </a:r>
          </a:p>
          <a:p>
            <a:pPr lvl="1"/>
            <a:r>
              <a:rPr lang="en-GB" altLang="nl-NL" sz="3200" dirty="0" smtClean="0"/>
              <a:t>Company name and type</a:t>
            </a:r>
          </a:p>
          <a:p>
            <a:pPr lvl="1"/>
            <a:r>
              <a:rPr lang="en-GB" altLang="nl-NL" sz="3200" dirty="0" smtClean="0"/>
              <a:t>Function</a:t>
            </a:r>
          </a:p>
          <a:p>
            <a:pPr lvl="1"/>
            <a:r>
              <a:rPr lang="en-GB" altLang="nl-NL" sz="3200" dirty="0" smtClean="0"/>
              <a:t>Responsibilities or activities</a:t>
            </a:r>
          </a:p>
          <a:p>
            <a:pPr lvl="1"/>
            <a:endParaRPr lang="en-GB" altLang="nl-NL" sz="3200" dirty="0" smtClean="0"/>
          </a:p>
          <a:p>
            <a:r>
              <a:rPr lang="en-GB" altLang="nl-NL" sz="3200" dirty="0" smtClean="0"/>
              <a:t>It tells something about your competences </a:t>
            </a:r>
          </a:p>
          <a:p>
            <a:endParaRPr lang="en-GB" altLang="nl-NL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14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Computer</a:t>
            </a:r>
            <a:b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skills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91252" y="1438275"/>
            <a:ext cx="8100748" cy="541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4000" dirty="0" smtClean="0"/>
              <a:t>List in short the general programs such as windows 10, MS office</a:t>
            </a:r>
          </a:p>
          <a:p>
            <a:endParaRPr lang="en-GB" altLang="nl-NL" sz="4000" dirty="0" smtClean="0"/>
          </a:p>
          <a:p>
            <a:r>
              <a:rPr lang="en-GB" altLang="nl-NL" sz="4000" dirty="0" smtClean="0"/>
              <a:t>List in specific also technical programs, such as Microcap, </a:t>
            </a:r>
            <a:r>
              <a:rPr lang="en-GB" altLang="nl-NL" sz="4000" dirty="0" err="1" smtClean="0"/>
              <a:t>Labview</a:t>
            </a:r>
            <a:r>
              <a:rPr lang="en-GB" altLang="nl-NL" sz="4000" dirty="0" smtClean="0"/>
              <a:t>, </a:t>
            </a:r>
            <a:r>
              <a:rPr lang="en-GB" altLang="nl-NL" sz="4000" dirty="0" err="1" smtClean="0"/>
              <a:t>MultiSim</a:t>
            </a:r>
            <a:r>
              <a:rPr lang="en-GB" altLang="nl-NL" sz="4000" dirty="0" smtClean="0"/>
              <a:t>, </a:t>
            </a:r>
            <a:r>
              <a:rPr lang="en-GB" altLang="nl-NL" sz="4000" dirty="0" err="1" smtClean="0"/>
              <a:t>Mathlab</a:t>
            </a:r>
            <a:r>
              <a:rPr lang="en-GB" altLang="nl-NL" sz="4000" dirty="0" smtClean="0"/>
              <a:t>, Java, C  ….. </a:t>
            </a:r>
          </a:p>
        </p:txBody>
      </p:sp>
      <p:pic>
        <p:nvPicPr>
          <p:cNvPr id="10" name="Picture 6" descr="http://t2.gstatic.com/images?q=tbn:ANd9GcRnbSWYrDSiAWGSzyuxB1xvLVdE59dxAgAd_s5hd760guHn8ky5SZItpoHh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2156153"/>
            <a:ext cx="3285418" cy="247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0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15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Personal </a:t>
            </a:r>
            <a:b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skills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10" descr="Afbeeldingsresultaat voor personal sk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130699"/>
            <a:ext cx="2754274" cy="306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305300" y="954467"/>
            <a:ext cx="7881674" cy="5419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GB" sz="2800" dirty="0" smtClean="0"/>
              <a:t>Characterisation of your person in a word list</a:t>
            </a:r>
          </a:p>
          <a:p>
            <a:pPr algn="l">
              <a:defRPr/>
            </a:pPr>
            <a:endParaRPr lang="en-GB" sz="2800" dirty="0" smtClean="0"/>
          </a:p>
          <a:p>
            <a:pPr algn="l">
              <a:defRPr/>
            </a:pPr>
            <a:r>
              <a:rPr lang="en-GB" sz="2800" dirty="0" smtClean="0"/>
              <a:t>You can use DISC test</a:t>
            </a:r>
          </a:p>
          <a:p>
            <a:pPr algn="l">
              <a:defRPr/>
            </a:pPr>
            <a:r>
              <a:rPr lang="en-GB" sz="2800" dirty="0" smtClean="0">
                <a:hlinkClick r:id="rId3"/>
              </a:rPr>
              <a:t>https://www.123test.com/disc-personality-test/</a:t>
            </a:r>
            <a:endParaRPr lang="en-GB" sz="2800" dirty="0" smtClean="0"/>
          </a:p>
          <a:p>
            <a:pPr algn="l">
              <a:defRPr/>
            </a:pPr>
            <a:r>
              <a:rPr lang="en-GB" sz="2800" dirty="0" smtClean="0">
                <a:hlinkClick r:id="rId4"/>
              </a:rPr>
              <a:t>https://www.123test.nl/disc-test/</a:t>
            </a:r>
            <a:endParaRPr lang="en-GB" sz="2800" dirty="0" smtClean="0"/>
          </a:p>
          <a:p>
            <a:pPr algn="l">
              <a:defRPr/>
            </a:pPr>
            <a:endParaRPr lang="en-GB" sz="2800" dirty="0" smtClean="0"/>
          </a:p>
          <a:p>
            <a:pPr algn="l">
              <a:defRPr/>
            </a:pPr>
            <a:r>
              <a:rPr lang="en-GB" sz="2800" dirty="0" smtClean="0"/>
              <a:t>Team player</a:t>
            </a:r>
          </a:p>
          <a:p>
            <a:pPr algn="l">
              <a:defRPr/>
            </a:pPr>
            <a:r>
              <a:rPr lang="en-GB" sz="2800" dirty="0" smtClean="0"/>
              <a:t>Listener</a:t>
            </a:r>
          </a:p>
          <a:p>
            <a:pPr algn="l">
              <a:defRPr/>
            </a:pPr>
            <a:r>
              <a:rPr lang="en-GB" sz="2800" dirty="0" smtClean="0"/>
              <a:t>Discipline</a:t>
            </a:r>
          </a:p>
          <a:p>
            <a:pPr algn="l">
              <a:defRPr/>
            </a:pPr>
            <a:r>
              <a:rPr lang="en-GB" sz="2800" dirty="0" smtClean="0"/>
              <a:t>Accurate</a:t>
            </a:r>
          </a:p>
          <a:p>
            <a:pPr algn="l">
              <a:defRPr/>
            </a:pPr>
            <a:r>
              <a:rPr lang="en-GB" sz="2800" dirty="0" smtClean="0"/>
              <a:t>Initiative …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pic>
        <p:nvPicPr>
          <p:cNvPr id="12" name="Picture 8" descr="Gerelateerde afbeeld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704" y="3694466"/>
            <a:ext cx="3912296" cy="316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16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Languages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" name="Picture 7" descr="http://www.maps2anywhere.com/Languages/TalkNow-chinese-cd-rom-language-course-learn-speak-instruction-lessons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1468641"/>
            <a:ext cx="3001398" cy="376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86225" y="1106816"/>
            <a:ext cx="8113274" cy="501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nl-NL" smtClean="0"/>
          </a:p>
          <a:p>
            <a:r>
              <a:rPr lang="en-GB" altLang="nl-NL" smtClean="0"/>
              <a:t>Make a table of languages:</a:t>
            </a:r>
          </a:p>
          <a:p>
            <a:endParaRPr lang="en-GB" altLang="nl-NL" smtClean="0"/>
          </a:p>
          <a:p>
            <a:r>
              <a:rPr lang="en-GB" altLang="nl-NL" smtClean="0"/>
              <a:t>Speaking     Reading     Listening     Writing</a:t>
            </a:r>
            <a:endParaRPr lang="en-GB" altLang="nl-NL" dirty="0" smtClean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3287088"/>
            <a:ext cx="8113274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17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Hobbies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7" descr="http://rlv.zcache.com/i_love_hobbies_heart_custom_personalized_mug-p1683969671685414242otmb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80" y="1624852"/>
            <a:ext cx="3073864" cy="307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66200" y="673478"/>
            <a:ext cx="8125800" cy="618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nl-NL" dirty="0" smtClean="0"/>
          </a:p>
          <a:p>
            <a:r>
              <a:rPr lang="en-GB" altLang="nl-NL" sz="3200" b="1" dirty="0" smtClean="0"/>
              <a:t>Social life </a:t>
            </a:r>
            <a:r>
              <a:rPr lang="en-GB" altLang="nl-NL" sz="3200" dirty="0" smtClean="0"/>
              <a:t>is very important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In the beginning everybody have</a:t>
            </a:r>
          </a:p>
          <a:p>
            <a:r>
              <a:rPr lang="en-GB" altLang="nl-NL" sz="3200" b="1" dirty="0" smtClean="0"/>
              <a:t>the same qualifications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Something has to make the </a:t>
            </a:r>
            <a:r>
              <a:rPr lang="en-GB" altLang="nl-NL" sz="3200" b="1" dirty="0" smtClean="0"/>
              <a:t>difference</a:t>
            </a:r>
          </a:p>
          <a:p>
            <a:endParaRPr lang="en-GB" altLang="nl-NL" sz="3200" dirty="0" smtClean="0"/>
          </a:p>
          <a:p>
            <a:r>
              <a:rPr lang="en-GB" altLang="nl-NL" sz="3200" dirty="0" smtClean="0"/>
              <a:t>From the hobbies they can tell what</a:t>
            </a:r>
          </a:p>
          <a:p>
            <a:r>
              <a:rPr lang="en-GB" altLang="nl-NL" sz="3200" b="1" dirty="0" smtClean="0"/>
              <a:t>kind of person you 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18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References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" name="Picture 6" descr="http://www.it-sudparis.eu/lsh/cvs/hel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1602840"/>
            <a:ext cx="30956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66200" y="931453"/>
            <a:ext cx="8125800" cy="5364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3600" dirty="0" smtClean="0"/>
              <a:t>Maximal </a:t>
            </a:r>
            <a:r>
              <a:rPr lang="en-GB" altLang="nl-NL" sz="3600" b="1" dirty="0" smtClean="0"/>
              <a:t>2</a:t>
            </a:r>
            <a:r>
              <a:rPr lang="en-GB" altLang="nl-NL" sz="3600" dirty="0" smtClean="0"/>
              <a:t> references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nl-NL" sz="3600" dirty="0" smtClean="0"/>
              <a:t> </a:t>
            </a:r>
          </a:p>
          <a:p>
            <a:r>
              <a:rPr lang="en-GB" altLang="nl-NL" sz="3600" dirty="0" smtClean="0"/>
              <a:t>Be sure to </a:t>
            </a:r>
            <a:r>
              <a:rPr lang="en-GB" altLang="nl-NL" sz="3600" b="1" dirty="0" smtClean="0"/>
              <a:t>contact your referees in advance</a:t>
            </a:r>
            <a:r>
              <a:rPr lang="en-GB" altLang="nl-NL" sz="3600" dirty="0" smtClean="0"/>
              <a:t>,</a:t>
            </a:r>
          </a:p>
          <a:p>
            <a:r>
              <a:rPr lang="en-GB" altLang="nl-NL" sz="3600" dirty="0" smtClean="0"/>
              <a:t>so they are prepared </a:t>
            </a:r>
          </a:p>
          <a:p>
            <a:endParaRPr lang="en-GB" altLang="nl-NL" sz="3600" dirty="0" smtClean="0"/>
          </a:p>
          <a:p>
            <a:r>
              <a:rPr lang="en-GB" altLang="nl-NL" sz="3600" i="1" dirty="0" smtClean="0"/>
              <a:t>Be aware</a:t>
            </a:r>
            <a:r>
              <a:rPr lang="en-GB" altLang="nl-NL" sz="3600" dirty="0" smtClean="0"/>
              <a:t> - some employers </a:t>
            </a:r>
            <a:r>
              <a:rPr lang="en-GB" altLang="nl-NL" sz="3600" b="1" dirty="0" smtClean="0"/>
              <a:t>will check </a:t>
            </a:r>
            <a:r>
              <a:rPr lang="en-GB" altLang="nl-NL" sz="3600" dirty="0" smtClean="0"/>
              <a:t>your references for accuracy</a:t>
            </a:r>
            <a:endParaRPr lang="nl-NL" altLang="nl-NL" sz="3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19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Be aware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www.soliddocuments.com/images/nl/slides/createpdfcreationplus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55" y="2118053"/>
            <a:ext cx="3268914" cy="219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6224" y="1128308"/>
            <a:ext cx="8105776" cy="5422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3600" dirty="0" smtClean="0"/>
              <a:t>Sent it always in </a:t>
            </a:r>
            <a:r>
              <a:rPr lang="en-GB" sz="3600" b="1" dirty="0" smtClean="0"/>
              <a:t>PDF</a:t>
            </a:r>
          </a:p>
          <a:p>
            <a:pPr>
              <a:defRPr/>
            </a:pPr>
            <a:endParaRPr lang="en-GB" sz="3600" dirty="0" smtClean="0"/>
          </a:p>
          <a:p>
            <a:pPr>
              <a:defRPr/>
            </a:pPr>
            <a:r>
              <a:rPr lang="en-GB" sz="3600" dirty="0" smtClean="0"/>
              <a:t>Portable Document Format</a:t>
            </a:r>
          </a:p>
          <a:p>
            <a:pPr>
              <a:defRPr/>
            </a:pPr>
            <a:endParaRPr lang="en-GB" sz="3600" dirty="0" smtClean="0"/>
          </a:p>
          <a:p>
            <a:pPr>
              <a:defRPr/>
            </a:pPr>
            <a:r>
              <a:rPr lang="en-GB" sz="3600" dirty="0" smtClean="0"/>
              <a:t>It is </a:t>
            </a:r>
            <a:r>
              <a:rPr lang="en-GB" sz="3600" b="1" dirty="0" smtClean="0"/>
              <a:t>not changeable</a:t>
            </a:r>
          </a:p>
          <a:p>
            <a:pPr>
              <a:defRPr/>
            </a:pPr>
            <a:endParaRPr lang="en-GB" sz="3600" dirty="0" smtClean="0"/>
          </a:p>
          <a:p>
            <a:pPr>
              <a:defRPr/>
            </a:pPr>
            <a:r>
              <a:rPr lang="en-GB" sz="3600" dirty="0" smtClean="0"/>
              <a:t>Format stays always the same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2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0" y="622628"/>
            <a:ext cx="401955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Agenda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19550" y="450196"/>
            <a:ext cx="3793576" cy="5391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altLang="nl-NL" dirty="0" err="1" smtClean="0"/>
              <a:t>Importance</a:t>
            </a:r>
            <a:endParaRPr lang="nl-NL" altLang="nl-NL" dirty="0" smtClean="0"/>
          </a:p>
          <a:p>
            <a:r>
              <a:rPr lang="nl-NL" altLang="nl-NL" dirty="0" smtClean="0"/>
              <a:t>Attention of CV</a:t>
            </a:r>
          </a:p>
          <a:p>
            <a:r>
              <a:rPr lang="nl-NL" altLang="nl-NL" dirty="0" smtClean="0"/>
              <a:t>First </a:t>
            </a:r>
            <a:r>
              <a:rPr lang="nl-NL" altLang="nl-NL" dirty="0" err="1" smtClean="0"/>
              <a:t>impression</a:t>
            </a:r>
            <a:endParaRPr lang="nl-NL" altLang="nl-NL" dirty="0" smtClean="0"/>
          </a:p>
          <a:p>
            <a:r>
              <a:rPr lang="nl-NL" altLang="nl-NL" dirty="0" smtClean="0"/>
              <a:t>Lay-out, </a:t>
            </a:r>
            <a:r>
              <a:rPr lang="nl-NL" altLang="nl-NL" dirty="0" err="1" smtClean="0"/>
              <a:t>grammar</a:t>
            </a:r>
            <a:endParaRPr lang="nl-NL" altLang="nl-NL" dirty="0" smtClean="0"/>
          </a:p>
          <a:p>
            <a:r>
              <a:rPr lang="nl-NL" altLang="nl-NL" dirty="0" err="1" smtClean="0"/>
              <a:t>Why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what</a:t>
            </a:r>
            <a:endParaRPr lang="nl-NL" altLang="nl-NL" dirty="0" smtClean="0"/>
          </a:p>
          <a:p>
            <a:r>
              <a:rPr lang="nl-NL" altLang="nl-NL" dirty="0" smtClean="0"/>
              <a:t>Standard or personal?</a:t>
            </a:r>
          </a:p>
          <a:p>
            <a:r>
              <a:rPr lang="nl-NL" altLang="nl-NL" dirty="0" err="1" smtClean="0"/>
              <a:t>Suggested</a:t>
            </a:r>
            <a:r>
              <a:rPr lang="nl-NL" altLang="nl-NL" dirty="0" smtClean="0"/>
              <a:t> CV lay-out</a:t>
            </a:r>
          </a:p>
          <a:p>
            <a:r>
              <a:rPr lang="nl-NL" altLang="nl-NL" dirty="0" smtClean="0"/>
              <a:t>Personal data</a:t>
            </a:r>
          </a:p>
          <a:p>
            <a:r>
              <a:rPr lang="nl-NL" altLang="nl-NL" dirty="0" err="1" smtClean="0"/>
              <a:t>Education</a:t>
            </a:r>
            <a:endParaRPr lang="nl-NL" altLang="nl-NL" dirty="0" smtClean="0"/>
          </a:p>
          <a:p>
            <a:r>
              <a:rPr lang="nl-NL" altLang="nl-NL" dirty="0" err="1" smtClean="0"/>
              <a:t>Work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experience</a:t>
            </a:r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 smtClean="0"/>
          </a:p>
          <a:p>
            <a:endParaRPr lang="nl-NL" altLang="nl-NL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248650" y="1829844"/>
            <a:ext cx="3943350" cy="502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Computer skills</a:t>
            </a:r>
          </a:p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Personal skills</a:t>
            </a:r>
          </a:p>
          <a:p>
            <a:pPr marL="0" indent="0" eaLnBrk="1" hangingPunct="1">
              <a:buNone/>
              <a:defRPr/>
            </a:pP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Application letter </a:t>
            </a: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Application letter </a:t>
            </a:r>
            <a:r>
              <a:rPr lang="nl-NL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kern="0" dirty="0">
                <a:latin typeface="Arial" panose="020B0604020202020204" pitchFamily="34" charset="0"/>
                <a:cs typeface="Arial" panose="020B0604020202020204" pitchFamily="34" charset="0"/>
              </a:rPr>
              <a:t>Lay-out</a:t>
            </a: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nl-NL" sz="2400" kern="0" dirty="0"/>
          </a:p>
          <a:p>
            <a:pPr marL="0" indent="0" eaLnBrk="1" hangingPunct="1">
              <a:buNone/>
              <a:defRPr/>
            </a:pPr>
            <a:endParaRPr lang="nl-NL" sz="240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20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Application letter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" name="Picture 7" descr="http://i.allghanadata.com/academia/img/gh_the_application_letter_1010020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" y="2118053"/>
            <a:ext cx="2476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894646" y="1050450"/>
            <a:ext cx="8297354" cy="58075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3600" b="1" dirty="0" smtClean="0"/>
              <a:t>Structure</a:t>
            </a:r>
          </a:p>
          <a:p>
            <a:pPr>
              <a:defRPr/>
            </a:pPr>
            <a:r>
              <a:rPr lang="en-GB" sz="3600" dirty="0" smtClean="0"/>
              <a:t>Heading from / Heading to</a:t>
            </a:r>
          </a:p>
          <a:p>
            <a:pPr>
              <a:defRPr/>
            </a:pPr>
            <a:r>
              <a:rPr lang="en-GB" sz="3600" dirty="0" smtClean="0"/>
              <a:t>	</a:t>
            </a:r>
          </a:p>
          <a:p>
            <a:pPr>
              <a:defRPr/>
            </a:pPr>
            <a:r>
              <a:rPr lang="en-GB" sz="3600" dirty="0" smtClean="0"/>
              <a:t>	Salutation</a:t>
            </a:r>
          </a:p>
          <a:p>
            <a:pPr>
              <a:defRPr/>
            </a:pPr>
            <a:r>
              <a:rPr lang="en-GB" sz="3600" dirty="0" smtClean="0"/>
              <a:t>	</a:t>
            </a:r>
          </a:p>
          <a:p>
            <a:pPr>
              <a:defRPr/>
            </a:pPr>
            <a:r>
              <a:rPr lang="en-GB" sz="3600" dirty="0" smtClean="0"/>
              <a:t>	Introduction </a:t>
            </a:r>
          </a:p>
          <a:p>
            <a:pPr>
              <a:defRPr/>
            </a:pPr>
            <a:r>
              <a:rPr lang="en-GB" sz="3600" dirty="0" smtClean="0"/>
              <a:t>	Body</a:t>
            </a:r>
          </a:p>
          <a:p>
            <a:pPr>
              <a:defRPr/>
            </a:pPr>
            <a:r>
              <a:rPr lang="en-GB" sz="3600" dirty="0" smtClean="0"/>
              <a:t>	Ending</a:t>
            </a:r>
          </a:p>
          <a:p>
            <a:pPr>
              <a:defRPr/>
            </a:pPr>
            <a:r>
              <a:rPr lang="en-GB" sz="3600" dirty="0" smtClean="0"/>
              <a:t>	</a:t>
            </a:r>
          </a:p>
          <a:p>
            <a:pPr>
              <a:defRPr/>
            </a:pPr>
            <a:r>
              <a:rPr lang="en-GB" sz="3600" dirty="0" smtClean="0"/>
              <a:t>	Attachment</a:t>
            </a:r>
          </a:p>
          <a:p>
            <a:pPr>
              <a:defRPr/>
            </a:pPr>
            <a:endParaRPr lang="en-GB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21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Application letter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2" descr="Afbeeldingsresultaat voor a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368957"/>
            <a:ext cx="3120959" cy="189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6226" y="0"/>
            <a:ext cx="8105774" cy="5991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nl-NL" sz="3200" b="1" dirty="0" smtClean="0"/>
              <a:t>Aim</a:t>
            </a:r>
          </a:p>
          <a:p>
            <a:pPr algn="l"/>
            <a:r>
              <a:rPr lang="en-GB" altLang="nl-NL" sz="3200" dirty="0" smtClean="0"/>
              <a:t>Present an overview of yourself</a:t>
            </a:r>
          </a:p>
          <a:p>
            <a:pPr algn="l"/>
            <a:r>
              <a:rPr lang="en-GB" altLang="nl-NL" sz="3200" dirty="0" smtClean="0"/>
              <a:t>in lines in 1 page.</a:t>
            </a:r>
          </a:p>
          <a:p>
            <a:pPr algn="l"/>
            <a:endParaRPr lang="en-GB" altLang="nl-NL" sz="3200" dirty="0" smtClean="0"/>
          </a:p>
          <a:p>
            <a:pPr algn="l"/>
            <a:r>
              <a:rPr lang="en-GB" altLang="nl-NL" sz="3200" b="1" dirty="0" smtClean="0"/>
              <a:t>Introduction:</a:t>
            </a:r>
          </a:p>
          <a:p>
            <a:pPr algn="l"/>
            <a:r>
              <a:rPr lang="en-GB" altLang="nl-NL" sz="3200" b="1" dirty="0" smtClean="0"/>
              <a:t>why</a:t>
            </a:r>
            <a:r>
              <a:rPr lang="en-GB" altLang="nl-NL" sz="3200" dirty="0" smtClean="0"/>
              <a:t> do you write the letter?</a:t>
            </a:r>
          </a:p>
          <a:p>
            <a:pPr algn="l"/>
            <a:r>
              <a:rPr lang="en-GB" altLang="nl-NL" sz="3200" dirty="0" smtClean="0"/>
              <a:t> </a:t>
            </a:r>
          </a:p>
          <a:p>
            <a:pPr algn="l"/>
            <a:r>
              <a:rPr lang="en-GB" altLang="nl-NL" sz="3200" b="1" dirty="0" smtClean="0"/>
              <a:t>Body:</a:t>
            </a:r>
            <a:endParaRPr lang="en-US" altLang="nl-NL" sz="3200" b="1" dirty="0"/>
          </a:p>
          <a:p>
            <a:pPr algn="l"/>
            <a:r>
              <a:rPr lang="en-GB" altLang="nl-NL" sz="3200" dirty="0" smtClean="0"/>
              <a:t>explain your </a:t>
            </a:r>
            <a:r>
              <a:rPr lang="en-GB" altLang="nl-NL" sz="3200" b="1" dirty="0" smtClean="0"/>
              <a:t>interest</a:t>
            </a:r>
            <a:r>
              <a:rPr lang="en-GB" altLang="nl-NL" sz="3200" dirty="0" smtClean="0"/>
              <a:t> in this special company, explain your </a:t>
            </a:r>
            <a:r>
              <a:rPr lang="en-GB" altLang="nl-NL" sz="3200" b="1" dirty="0" smtClean="0"/>
              <a:t>goals</a:t>
            </a:r>
            <a:r>
              <a:rPr lang="en-GB" altLang="nl-NL" sz="3200" dirty="0" smtClean="0"/>
              <a:t> in life 	and </a:t>
            </a:r>
            <a:r>
              <a:rPr lang="en-GB" altLang="nl-NL" sz="3200" b="1" dirty="0" smtClean="0"/>
              <a:t>prove </a:t>
            </a:r>
            <a:r>
              <a:rPr lang="en-GB" altLang="nl-NL" sz="3200" dirty="0" smtClean="0"/>
              <a:t>your personal skills by </a:t>
            </a:r>
            <a:r>
              <a:rPr lang="en-GB" altLang="nl-NL" sz="3200" b="1" dirty="0" smtClean="0"/>
              <a:t>examples</a:t>
            </a:r>
            <a:r>
              <a:rPr lang="en-GB" altLang="nl-NL" sz="3200" dirty="0" smtClean="0"/>
              <a:t>. Give an outlook in what direction you want to develop yourself.</a:t>
            </a:r>
            <a:endParaRPr lang="en-GB" altLang="nl-NL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22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Application letter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2" descr="Afbeeldingsresultaat voor a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368957"/>
            <a:ext cx="3120959" cy="189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78726" y="903616"/>
            <a:ext cx="8113274" cy="5419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nl-NL" sz="3200" dirty="0" smtClean="0"/>
              <a:t>Ending:</a:t>
            </a:r>
          </a:p>
          <a:p>
            <a:pPr algn="l"/>
            <a:r>
              <a:rPr lang="en-GB" altLang="nl-NL" sz="3200" b="1" dirty="0" smtClean="0"/>
              <a:t>thank</a:t>
            </a:r>
            <a:r>
              <a:rPr lang="en-GB" altLang="nl-NL" sz="3200" dirty="0" smtClean="0"/>
              <a:t> for attention and </a:t>
            </a:r>
            <a:r>
              <a:rPr lang="en-GB" altLang="nl-NL" sz="3200" b="1" dirty="0" smtClean="0"/>
              <a:t>ask</a:t>
            </a:r>
            <a:r>
              <a:rPr lang="en-GB" altLang="nl-NL" sz="3200" dirty="0" smtClean="0"/>
              <a:t> for an interview</a:t>
            </a:r>
          </a:p>
          <a:p>
            <a:pPr algn="l"/>
            <a:endParaRPr lang="en-GB" altLang="nl-NL" sz="3200" dirty="0" smtClean="0"/>
          </a:p>
          <a:p>
            <a:pPr algn="l"/>
            <a:r>
              <a:rPr lang="en-GB" altLang="nl-NL" sz="3200" dirty="0" smtClean="0"/>
              <a:t>Signature:</a:t>
            </a:r>
          </a:p>
          <a:p>
            <a:pPr algn="l"/>
            <a:r>
              <a:rPr lang="en-GB" altLang="nl-NL" sz="3200" b="1" dirty="0" smtClean="0"/>
              <a:t>do not forget </a:t>
            </a:r>
            <a:r>
              <a:rPr lang="en-GB" altLang="nl-NL" sz="3200" dirty="0" smtClean="0"/>
              <a:t>the signature !!</a:t>
            </a:r>
          </a:p>
          <a:p>
            <a:pPr algn="l"/>
            <a:endParaRPr lang="en-GB" altLang="nl-NL" sz="3200" dirty="0" smtClean="0"/>
          </a:p>
          <a:p>
            <a:pPr algn="l"/>
            <a:r>
              <a:rPr lang="en-GB" altLang="nl-NL" sz="3200" dirty="0" smtClean="0"/>
              <a:t>Attachment	:</a:t>
            </a:r>
          </a:p>
          <a:p>
            <a:pPr algn="l"/>
            <a:r>
              <a:rPr lang="en-GB" altLang="nl-NL" sz="3200" b="1" dirty="0" smtClean="0"/>
              <a:t>always</a:t>
            </a:r>
            <a:r>
              <a:rPr lang="en-GB" altLang="nl-NL" sz="3200" dirty="0" smtClean="0"/>
              <a:t> sent the CV with it </a:t>
            </a:r>
          </a:p>
          <a:p>
            <a:pPr algn="l"/>
            <a:endParaRPr lang="en-GB" altLang="nl-NL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23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Lay out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916" y="1481725"/>
            <a:ext cx="1826392" cy="3800372"/>
          </a:xfrm>
          <a:prstGeom prst="rect">
            <a:avLst/>
          </a:prstGeom>
        </p:spPr>
      </p:pic>
      <p:pic>
        <p:nvPicPr>
          <p:cNvPr id="11" name="Picture 6" descr="le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0"/>
            <a:ext cx="492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38230" y="0"/>
            <a:ext cx="1410592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Heading</a:t>
            </a:r>
          </a:p>
          <a:p>
            <a:pPr>
              <a:lnSpc>
                <a:spcPct val="80000"/>
              </a:lnSpc>
            </a:pPr>
            <a:r>
              <a:rPr lang="en-GB" altLang="nl-NL" sz="1800" smtClean="0"/>
              <a:t>from who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Heading</a:t>
            </a:r>
          </a:p>
          <a:p>
            <a:pPr>
              <a:lnSpc>
                <a:spcPct val="80000"/>
              </a:lnSpc>
            </a:pPr>
            <a:r>
              <a:rPr lang="en-GB" altLang="nl-NL" sz="1800" smtClean="0"/>
              <a:t>to who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Salutation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Introduction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Body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Closing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Signature</a:t>
            </a:r>
          </a:p>
          <a:p>
            <a:pPr>
              <a:lnSpc>
                <a:spcPct val="80000"/>
              </a:lnSpc>
            </a:pPr>
            <a:endParaRPr lang="en-GB" altLang="nl-NL" sz="1800" smtClean="0"/>
          </a:p>
          <a:p>
            <a:pPr>
              <a:lnSpc>
                <a:spcPct val="80000"/>
              </a:lnSpc>
            </a:pPr>
            <a:r>
              <a:rPr lang="en-GB" altLang="nl-NL" sz="1800" smtClean="0"/>
              <a:t>Attachment</a:t>
            </a:r>
            <a:endParaRPr lang="nl-NL" altLang="nl-NL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3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1" y="622628"/>
            <a:ext cx="4048125" cy="4667252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GB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Importance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3.bp.blogspot.com/_9jQEMNyCAIQ/TRD-i-hvx8I/AAAAAAAAAE4/8UcArT5RRHU/s1600/ACCA+Important+dates+and+fee+june+2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7" y="1881187"/>
            <a:ext cx="3021012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48126" y="1028700"/>
            <a:ext cx="8143874" cy="44681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3200" dirty="0" smtClean="0"/>
          </a:p>
          <a:p>
            <a:pPr>
              <a:defRPr/>
            </a:pPr>
            <a:r>
              <a:rPr lang="en-GB" sz="3200" b="1" dirty="0" smtClean="0"/>
              <a:t>Vital importance </a:t>
            </a:r>
            <a:r>
              <a:rPr lang="en-GB" sz="3200" dirty="0" smtClean="0"/>
              <a:t>for a suitable job </a:t>
            </a:r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r>
              <a:rPr lang="en-GB" sz="3200" dirty="0" smtClean="0"/>
              <a:t>Good CV </a:t>
            </a:r>
            <a:r>
              <a:rPr lang="en-GB" sz="3200" b="1" dirty="0" smtClean="0"/>
              <a:t>boost your chances </a:t>
            </a:r>
            <a:r>
              <a:rPr lang="en-GB" sz="3200" dirty="0" smtClean="0"/>
              <a:t>for interview</a:t>
            </a:r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r>
              <a:rPr lang="en-GB" sz="3200" b="1" dirty="0" smtClean="0"/>
              <a:t>Always compared </a:t>
            </a:r>
            <a:r>
              <a:rPr lang="en-GB" sz="3200" dirty="0" smtClean="0"/>
              <a:t>with others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4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85789" y="565756"/>
            <a:ext cx="2957511" cy="4667252"/>
          </a:xfrm>
        </p:spPr>
        <p:txBody>
          <a:bodyPr anchor="t"/>
          <a:lstStyle/>
          <a:p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Attention of CV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7" name="Picture 8" descr="http://1.bp.blogspot.com/-vU5_gSxQZkE/TkFsggSABLI/AAAAAAAABEQ/zSCZoPhAw-g/s320/Last+Minute+Birthday+Gifts-Giftid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9" y="2121307"/>
            <a:ext cx="29337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129088" y="958112"/>
            <a:ext cx="8121042" cy="4814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dirty="0" smtClean="0"/>
          </a:p>
          <a:p>
            <a:pPr algn="l">
              <a:defRPr/>
            </a:pPr>
            <a:r>
              <a:rPr lang="en-GB" sz="4000" dirty="0" smtClean="0"/>
              <a:t>The first person who handle your CV</a:t>
            </a:r>
          </a:p>
          <a:p>
            <a:pPr algn="l">
              <a:defRPr/>
            </a:pPr>
            <a:endParaRPr lang="en-GB" sz="4000" dirty="0" smtClean="0"/>
          </a:p>
          <a:p>
            <a:pPr algn="l">
              <a:defRPr/>
            </a:pPr>
            <a:r>
              <a:rPr lang="en-GB" sz="4000" dirty="0" smtClean="0"/>
              <a:t>Spend </a:t>
            </a:r>
            <a:r>
              <a:rPr lang="en-GB" sz="4000" b="1" dirty="0" smtClean="0"/>
              <a:t>1 minute </a:t>
            </a:r>
            <a:r>
              <a:rPr lang="en-GB" sz="4000" dirty="0" smtClean="0"/>
              <a:t>to;</a:t>
            </a:r>
          </a:p>
          <a:p>
            <a:pPr algn="l">
              <a:defRPr/>
            </a:pPr>
            <a:endParaRPr lang="en-GB" sz="4000" dirty="0" smtClean="0"/>
          </a:p>
          <a:p>
            <a:pPr algn="l">
              <a:defRPr/>
            </a:pPr>
            <a:r>
              <a:rPr lang="en-GB" sz="4000" dirty="0" smtClean="0"/>
              <a:t>			Scan</a:t>
            </a:r>
          </a:p>
          <a:p>
            <a:pPr lvl="1" algn="l">
              <a:defRPr/>
            </a:pPr>
            <a:r>
              <a:rPr lang="en-GB" sz="4000" dirty="0" smtClean="0"/>
              <a:t>			Compare</a:t>
            </a:r>
          </a:p>
          <a:p>
            <a:pPr lvl="1" algn="l">
              <a:defRPr/>
            </a:pPr>
            <a:r>
              <a:rPr lang="en-GB" sz="4000" dirty="0" smtClean="0"/>
              <a:t>			Decide to read yes / no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5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1" y="562632"/>
            <a:ext cx="4078408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GB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First impression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t3.gstatic.com/images?q=tbn:ANd9GcQNrS_haubCk2l81OkG9M0YGTWOrZBfsVVhW5p9mMvydYrImU9P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1" y="2039006"/>
            <a:ext cx="3518326" cy="288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78409" y="1168504"/>
            <a:ext cx="8033942" cy="50133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nl-NL" dirty="0" smtClean="0"/>
          </a:p>
          <a:p>
            <a:r>
              <a:rPr lang="en-GB" altLang="nl-NL" sz="3200" b="1" dirty="0" smtClean="0"/>
              <a:t>Positive</a:t>
            </a:r>
          </a:p>
          <a:p>
            <a:pPr lvl="1"/>
            <a:r>
              <a:rPr lang="en-GB" altLang="nl-NL" sz="3200" dirty="0" smtClean="0"/>
              <a:t>Good lay-out</a:t>
            </a:r>
          </a:p>
          <a:p>
            <a:pPr lvl="1"/>
            <a:r>
              <a:rPr lang="en-GB" altLang="nl-NL" sz="3200" dirty="0" smtClean="0"/>
              <a:t>No language mistakes / complete</a:t>
            </a:r>
          </a:p>
          <a:p>
            <a:endParaRPr lang="en-GB" altLang="nl-NL" sz="3200" b="1" dirty="0" smtClean="0"/>
          </a:p>
          <a:p>
            <a:r>
              <a:rPr lang="en-GB" altLang="nl-NL" sz="3200" b="1" dirty="0" smtClean="0"/>
              <a:t>Negative</a:t>
            </a:r>
          </a:p>
          <a:p>
            <a:pPr lvl="1"/>
            <a:r>
              <a:rPr lang="en-GB" altLang="nl-NL" sz="3200" dirty="0" smtClean="0"/>
              <a:t>Chaotic</a:t>
            </a:r>
          </a:p>
          <a:p>
            <a:pPr lvl="1"/>
            <a:r>
              <a:rPr lang="en-GB" altLang="nl-NL" sz="3200" dirty="0" smtClean="0"/>
              <a:t>Language faults / incomplete</a:t>
            </a:r>
          </a:p>
          <a:p>
            <a:endParaRPr lang="en-GB" altLang="nl-NL" sz="3200" dirty="0" smtClean="0"/>
          </a:p>
          <a:p>
            <a:r>
              <a:rPr lang="en-GB" altLang="nl-NL" sz="3200" b="1" dirty="0" smtClean="0">
                <a:solidFill>
                  <a:srgbClr val="FF0000"/>
                </a:solidFill>
              </a:rPr>
              <a:t>So ….  </a:t>
            </a:r>
            <a:r>
              <a:rPr lang="en-GB" altLang="nl-NL" sz="3200" dirty="0" smtClean="0"/>
              <a:t>spent time to make a GOOD CV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6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Lay out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" name="Picture 6" descr="http://www.dopublicity.com/Remote-Service/Images/Layout3C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" y="1683157"/>
            <a:ext cx="18288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86224" y="903616"/>
            <a:ext cx="8133567" cy="541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nl-NL" sz="3600" dirty="0" smtClean="0"/>
          </a:p>
          <a:p>
            <a:r>
              <a:rPr lang="en-GB" altLang="nl-NL" sz="3600" b="1" dirty="0" smtClean="0"/>
              <a:t>Relaxed, </a:t>
            </a:r>
            <a:r>
              <a:rPr lang="en-GB" altLang="nl-NL" sz="3600" dirty="0" smtClean="0"/>
              <a:t>not too fancy</a:t>
            </a:r>
          </a:p>
          <a:p>
            <a:r>
              <a:rPr lang="en-GB" altLang="nl-NL" sz="3600" b="1" dirty="0" smtClean="0"/>
              <a:t>One</a:t>
            </a:r>
            <a:r>
              <a:rPr lang="en-GB" altLang="nl-NL" sz="3600" dirty="0" smtClean="0"/>
              <a:t> letter type</a:t>
            </a:r>
          </a:p>
          <a:p>
            <a:r>
              <a:rPr lang="en-GB" altLang="nl-NL" sz="3600" b="1" dirty="0" smtClean="0"/>
              <a:t>Clear</a:t>
            </a:r>
            <a:r>
              <a:rPr lang="en-GB" altLang="nl-NL" sz="3600" dirty="0" smtClean="0"/>
              <a:t> heading</a:t>
            </a:r>
          </a:p>
          <a:p>
            <a:r>
              <a:rPr lang="en-GB" altLang="nl-NL" sz="3600" dirty="0" smtClean="0"/>
              <a:t>Time line from </a:t>
            </a:r>
            <a:r>
              <a:rPr lang="en-GB" altLang="nl-NL" sz="3600" b="1" dirty="0" smtClean="0"/>
              <a:t>now to the past</a:t>
            </a:r>
          </a:p>
          <a:p>
            <a:r>
              <a:rPr lang="en-GB" altLang="nl-NL" sz="3600" b="1" dirty="0" smtClean="0"/>
              <a:t>Every page </a:t>
            </a:r>
            <a:r>
              <a:rPr lang="en-GB" altLang="nl-NL" sz="3600" dirty="0" smtClean="0"/>
              <a:t>your name</a:t>
            </a:r>
          </a:p>
          <a:p>
            <a:r>
              <a:rPr lang="en-GB" altLang="nl-NL" sz="3600" b="1" dirty="0" smtClean="0"/>
              <a:t>Page numbering </a:t>
            </a:r>
            <a:r>
              <a:rPr lang="en-GB" altLang="nl-NL" sz="3600" dirty="0" smtClean="0"/>
              <a:t>and total pages</a:t>
            </a:r>
          </a:p>
          <a:p>
            <a:r>
              <a:rPr lang="en-GB" altLang="nl-NL" sz="3600" dirty="0" smtClean="0"/>
              <a:t>Use </a:t>
            </a:r>
            <a:r>
              <a:rPr lang="en-GB" altLang="nl-NL" sz="3600" b="1" dirty="0" smtClean="0"/>
              <a:t>white paper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7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Grammar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9" name="Picture 8" descr="http://percybal.files.wordpress.com/2008/11/01grammar-foto-web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2903">
            <a:off x="180453" y="2235335"/>
            <a:ext cx="3640624" cy="208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78726" y="954466"/>
            <a:ext cx="8113274" cy="541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3600" b="1" dirty="0" smtClean="0"/>
              <a:t>Always</a:t>
            </a:r>
            <a:r>
              <a:rPr lang="en-GB" sz="3600" dirty="0" smtClean="0"/>
              <a:t> check your grammar</a:t>
            </a:r>
          </a:p>
          <a:p>
            <a:pPr>
              <a:defRPr/>
            </a:pPr>
            <a:endParaRPr lang="en-GB" sz="3600" dirty="0" smtClean="0"/>
          </a:p>
          <a:p>
            <a:pPr>
              <a:defRPr/>
            </a:pPr>
            <a:r>
              <a:rPr lang="en-GB" sz="3600" dirty="0" smtClean="0"/>
              <a:t>It should be </a:t>
            </a:r>
            <a:r>
              <a:rPr lang="en-GB" sz="3600" b="1" dirty="0" smtClean="0"/>
              <a:t>perfect!</a:t>
            </a:r>
          </a:p>
          <a:p>
            <a:pPr>
              <a:defRPr/>
            </a:pPr>
            <a:endParaRPr lang="en-GB" sz="3600" dirty="0" smtClean="0"/>
          </a:p>
          <a:p>
            <a:pPr>
              <a:defRPr/>
            </a:pPr>
            <a:r>
              <a:rPr lang="en-GB" sz="3600" b="1" dirty="0" smtClean="0"/>
              <a:t>Ask someone </a:t>
            </a:r>
            <a:r>
              <a:rPr lang="en-GB" sz="3600" dirty="0" smtClean="0"/>
              <a:t>to ‘proof read’ your CV</a:t>
            </a:r>
          </a:p>
          <a:p>
            <a:pPr>
              <a:defRPr/>
            </a:pPr>
            <a:endParaRPr lang="nl-NL" sz="3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8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Why and what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91252" y="571778"/>
            <a:ext cx="8100748" cy="5419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4000" b="1" dirty="0" smtClean="0"/>
              <a:t>Which </a:t>
            </a:r>
            <a:r>
              <a:rPr lang="en-GB" altLang="nl-NL" sz="4000" dirty="0" smtClean="0"/>
              <a:t>company</a:t>
            </a:r>
          </a:p>
          <a:p>
            <a:r>
              <a:rPr lang="en-GB" altLang="nl-NL" sz="4000" dirty="0" smtClean="0"/>
              <a:t>Which </a:t>
            </a:r>
            <a:r>
              <a:rPr lang="en-GB" altLang="nl-NL" sz="4000" b="1" dirty="0" smtClean="0"/>
              <a:t>job</a:t>
            </a:r>
          </a:p>
          <a:p>
            <a:endParaRPr lang="en-GB" altLang="nl-NL" sz="4000" dirty="0" smtClean="0"/>
          </a:p>
          <a:p>
            <a:r>
              <a:rPr lang="en-GB" altLang="nl-NL" sz="4000" dirty="0" smtClean="0"/>
              <a:t>What is </a:t>
            </a:r>
            <a:r>
              <a:rPr lang="en-GB" altLang="nl-NL" sz="4000" b="1" dirty="0" smtClean="0"/>
              <a:t>important information</a:t>
            </a:r>
          </a:p>
          <a:p>
            <a:r>
              <a:rPr lang="en-GB" altLang="nl-NL" sz="4000" dirty="0" smtClean="0"/>
              <a:t>State </a:t>
            </a:r>
            <a:r>
              <a:rPr lang="en-GB" altLang="nl-NL" sz="4000" b="1" dirty="0" smtClean="0"/>
              <a:t>personal qualities</a:t>
            </a:r>
          </a:p>
          <a:p>
            <a:r>
              <a:rPr lang="en-GB" altLang="nl-NL" sz="4000" dirty="0" smtClean="0"/>
              <a:t>State </a:t>
            </a:r>
            <a:r>
              <a:rPr lang="en-GB" altLang="nl-NL" sz="4000" b="1" dirty="0" smtClean="0"/>
              <a:t>hobbies</a:t>
            </a:r>
            <a:r>
              <a:rPr lang="en-GB" altLang="nl-NL" sz="4000" dirty="0" smtClean="0"/>
              <a:t> also</a:t>
            </a:r>
          </a:p>
          <a:p>
            <a:endParaRPr lang="en-GB" altLang="nl-NL" sz="4000" dirty="0" smtClean="0"/>
          </a:p>
          <a:p>
            <a:r>
              <a:rPr lang="en-GB" altLang="nl-NL" sz="4000" dirty="0" smtClean="0"/>
              <a:t>Comparison will be made on </a:t>
            </a:r>
            <a:r>
              <a:rPr lang="en-GB" altLang="nl-NL" sz="4000" b="1" dirty="0" smtClean="0"/>
              <a:t>EXTRA things</a:t>
            </a:r>
            <a:endParaRPr lang="en-GB" altLang="nl-NL" sz="4000" b="1" dirty="0"/>
          </a:p>
        </p:txBody>
      </p:sp>
      <p:pic>
        <p:nvPicPr>
          <p:cNvPr id="10" name="Picture 6" descr="http://cvlayout.info/wp-content/uploads/2011/01/cvlay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" y="1778407"/>
            <a:ext cx="30003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tangle 4"/>
          <p:cNvSpPr/>
          <p:nvPr/>
        </p:nvSpPr>
        <p:spPr>
          <a:xfrm>
            <a:off x="1" y="48558"/>
            <a:ext cx="585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B82B4C31-D587-489A-9E91-35D0F767D5C0}" type="slidenum">
              <a:rPr lang="nl-NL" sz="2800" b="1">
                <a:solidFill>
                  <a:schemeClr val="bg1"/>
                </a:solidFill>
              </a:rPr>
              <a:pPr/>
              <a:t>9</a:t>
            </a:fld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0" y="622628"/>
            <a:ext cx="4086225" cy="2990851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altLang="en-US" sz="4000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Standard vs Personal ?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s4.hubimg.com/u/5303927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96" y="2273062"/>
            <a:ext cx="3142646" cy="23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83438" y="673478"/>
            <a:ext cx="7772400" cy="5013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nl-NL" sz="4000" dirty="0" smtClean="0"/>
              <a:t>Do </a:t>
            </a:r>
            <a:r>
              <a:rPr lang="en-GB" altLang="nl-NL" sz="4000" b="1" dirty="0" smtClean="0"/>
              <a:t>not copy </a:t>
            </a:r>
            <a:r>
              <a:rPr lang="en-GB" altLang="nl-NL" sz="4000" dirty="0" smtClean="0"/>
              <a:t>standard CV</a:t>
            </a:r>
          </a:p>
          <a:p>
            <a:r>
              <a:rPr lang="en-GB" altLang="nl-NL" sz="4000" dirty="0" smtClean="0"/>
              <a:t>CV should be </a:t>
            </a:r>
            <a:r>
              <a:rPr lang="en-GB" altLang="nl-NL" sz="4000" b="1" dirty="0" smtClean="0"/>
              <a:t>personal</a:t>
            </a:r>
          </a:p>
          <a:p>
            <a:endParaRPr lang="en-GB" altLang="nl-NL" sz="4000" dirty="0" smtClean="0"/>
          </a:p>
          <a:p>
            <a:r>
              <a:rPr lang="en-GB" altLang="nl-NL" sz="4000" dirty="0" smtClean="0"/>
              <a:t>If you </a:t>
            </a:r>
            <a:r>
              <a:rPr lang="en-GB" altLang="nl-NL" sz="4000" b="1" dirty="0" smtClean="0"/>
              <a:t>copy a CV </a:t>
            </a:r>
            <a:r>
              <a:rPr lang="en-GB" altLang="nl-NL" sz="4000" dirty="0" smtClean="0"/>
              <a:t>the company will think</a:t>
            </a:r>
          </a:p>
          <a:p>
            <a:pPr lvl="1"/>
            <a:endParaRPr lang="en-GB" altLang="nl-NL" sz="4000" dirty="0" smtClean="0"/>
          </a:p>
          <a:p>
            <a:pPr lvl="1"/>
            <a:r>
              <a:rPr lang="en-GB" altLang="nl-NL" sz="4000" b="1" dirty="0" smtClean="0"/>
              <a:t>Not</a:t>
            </a:r>
            <a:r>
              <a:rPr lang="en-GB" altLang="nl-NL" sz="4000" dirty="0" smtClean="0"/>
              <a:t> creative</a:t>
            </a:r>
          </a:p>
          <a:p>
            <a:pPr lvl="1"/>
            <a:r>
              <a:rPr lang="en-GB" altLang="nl-NL" sz="4000" b="1" dirty="0" smtClean="0"/>
              <a:t>Not</a:t>
            </a:r>
            <a:r>
              <a:rPr lang="en-GB" altLang="nl-NL" sz="4000" dirty="0" smtClean="0"/>
              <a:t> spending time in it</a:t>
            </a:r>
          </a:p>
          <a:p>
            <a:pPr lvl="1"/>
            <a:r>
              <a:rPr lang="en-GB" altLang="nl-NL" sz="4000" b="1" dirty="0" smtClean="0"/>
              <a:t>Not </a:t>
            </a:r>
            <a:r>
              <a:rPr lang="en-GB" altLang="nl-NL" sz="4000" dirty="0" smtClean="0"/>
              <a:t>serious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571" y="48558"/>
            <a:ext cx="516699" cy="67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eur.Saxion_Template_NL_16-9">
  <a:themeElements>
    <a:clrScheme name="Aangepas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C82"/>
      </a:accent1>
      <a:accent2>
        <a:srgbClr val="CE154F"/>
      </a:accent2>
      <a:accent3>
        <a:srgbClr val="BABABA"/>
      </a:accent3>
      <a:accent4>
        <a:srgbClr val="0090B3"/>
      </a:accent4>
      <a:accent5>
        <a:srgbClr val="66C4B4"/>
      </a:accent5>
      <a:accent6>
        <a:srgbClr val="33B09B"/>
      </a:accent6>
      <a:hlink>
        <a:srgbClr val="009C82"/>
      </a:hlink>
      <a:folHlink>
        <a:srgbClr val="009C8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leur.Saxion_Template_NL_16-9" id="{934DD1D6-5977-4E9F-BE85-D87B5FA8C5AF}" vid="{F605C3BC-F822-4566-B6C3-85BE30728997}"/>
    </a:ext>
  </a:extLst>
</a:theme>
</file>

<file path=ppt/theme/theme2.xml><?xml version="1.0" encoding="utf-8"?>
<a:theme xmlns:a="http://schemas.openxmlformats.org/drawingml/2006/main" name="Kleur.Saxion_Template_INT_16-9">
  <a:themeElements>
    <a:clrScheme name="Aangepas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C82"/>
      </a:accent1>
      <a:accent2>
        <a:srgbClr val="CE154F"/>
      </a:accent2>
      <a:accent3>
        <a:srgbClr val="BABABA"/>
      </a:accent3>
      <a:accent4>
        <a:srgbClr val="0090B3"/>
      </a:accent4>
      <a:accent5>
        <a:srgbClr val="66C4B4"/>
      </a:accent5>
      <a:accent6>
        <a:srgbClr val="33B09B"/>
      </a:accent6>
      <a:hlink>
        <a:srgbClr val="009C82"/>
      </a:hlink>
      <a:folHlink>
        <a:srgbClr val="009C8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leur.Saxion_Template_INT_16-9" id="{7DDF2CE3-B951-4B10-B08C-78486A2C45F0}" vid="{9AB55468-4C78-4419-AA46-EDBDEB6495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_16_9 NL</Template>
  <TotalTime>0</TotalTime>
  <Words>675</Words>
  <Application>Microsoft Office PowerPoint</Application>
  <PresentationFormat>Widescreen</PresentationFormat>
  <Paragraphs>260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Wingdings</vt:lpstr>
      <vt:lpstr>Kleur.Saxion_Template_NL_16-9</vt:lpstr>
      <vt:lpstr>Kleur.Saxion_Template_INT_16-9</vt:lpstr>
      <vt:lpstr>Writing a Curriculum Vitae (CV) and  an application letter</vt:lpstr>
      <vt:lpstr>PowerPoint Presentation</vt:lpstr>
      <vt:lpstr>Importance</vt:lpstr>
      <vt:lpstr>Attention of CV</vt:lpstr>
      <vt:lpstr>First impression</vt:lpstr>
      <vt:lpstr>Lay out</vt:lpstr>
      <vt:lpstr>Grammar</vt:lpstr>
      <vt:lpstr>Why and what</vt:lpstr>
      <vt:lpstr>Standard vs Personal ?</vt:lpstr>
      <vt:lpstr>Suggested CV lay out</vt:lpstr>
      <vt:lpstr>Personal date</vt:lpstr>
      <vt:lpstr>Education</vt:lpstr>
      <vt:lpstr>Work experience</vt:lpstr>
      <vt:lpstr>Computer skills</vt:lpstr>
      <vt:lpstr>Personal  skills</vt:lpstr>
      <vt:lpstr>Languages</vt:lpstr>
      <vt:lpstr>Hobbies</vt:lpstr>
      <vt:lpstr>References</vt:lpstr>
      <vt:lpstr>Be aware</vt:lpstr>
      <vt:lpstr>Application letter</vt:lpstr>
      <vt:lpstr>Application letter</vt:lpstr>
      <vt:lpstr>Application letter</vt:lpstr>
      <vt:lpstr>Lay out</vt:lpstr>
    </vt:vector>
  </TitlesOfParts>
  <Company>Saxion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Nicole Löbker - Horsthuis</dc:creator>
  <cp:lastModifiedBy>Jan Bollen</cp:lastModifiedBy>
  <cp:revision>48</cp:revision>
  <cp:lastPrinted>2019-07-16T07:32:34Z</cp:lastPrinted>
  <dcterms:created xsi:type="dcterms:W3CDTF">2019-02-04T09:45:39Z</dcterms:created>
  <dcterms:modified xsi:type="dcterms:W3CDTF">2020-05-22T12:51:22Z</dcterms:modified>
</cp:coreProperties>
</file>